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6"/>
  </p:notesMasterIdLst>
  <p:sldIdLst>
    <p:sldId id="309" r:id="rId2"/>
    <p:sldId id="280" r:id="rId3"/>
    <p:sldId id="310" r:id="rId4"/>
    <p:sldId id="343" r:id="rId5"/>
    <p:sldId id="344" r:id="rId6"/>
    <p:sldId id="346" r:id="rId7"/>
    <p:sldId id="347" r:id="rId8"/>
    <p:sldId id="348" r:id="rId9"/>
    <p:sldId id="349" r:id="rId10"/>
    <p:sldId id="350" r:id="rId11"/>
    <p:sldId id="316" r:id="rId12"/>
    <p:sldId id="318" r:id="rId13"/>
    <p:sldId id="320" r:id="rId14"/>
    <p:sldId id="319" r:id="rId15"/>
    <p:sldId id="321" r:id="rId16"/>
    <p:sldId id="322" r:id="rId17"/>
    <p:sldId id="323" r:id="rId18"/>
    <p:sldId id="324" r:id="rId19"/>
    <p:sldId id="325" r:id="rId20"/>
    <p:sldId id="326" r:id="rId21"/>
    <p:sldId id="327" r:id="rId22"/>
    <p:sldId id="328" r:id="rId23"/>
    <p:sldId id="329" r:id="rId24"/>
    <p:sldId id="340" r:id="rId25"/>
    <p:sldId id="341" r:id="rId26"/>
    <p:sldId id="331" r:id="rId27"/>
    <p:sldId id="332" r:id="rId28"/>
    <p:sldId id="333" r:id="rId29"/>
    <p:sldId id="335" r:id="rId30"/>
    <p:sldId id="336" r:id="rId31"/>
    <p:sldId id="337" r:id="rId32"/>
    <p:sldId id="338" r:id="rId33"/>
    <p:sldId id="339" r:id="rId34"/>
    <p:sldId id="342" r:id="rId35"/>
  </p:sldIdLst>
  <p:sldSz cx="9144000" cy="6858000" type="screen4x3"/>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97" autoAdjust="0"/>
    <p:restoredTop sz="86332" autoAdjust="0"/>
  </p:normalViewPr>
  <p:slideViewPr>
    <p:cSldViewPr>
      <p:cViewPr varScale="1">
        <p:scale>
          <a:sx n="99" d="100"/>
          <a:sy n="99" d="100"/>
        </p:scale>
        <p:origin x="1836" y="7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8E756BDC-17F9-4619-A383-327AEA0B9B92}" type="datetimeFigureOut">
              <a:rPr lang="he-IL" smtClean="0"/>
              <a:t>ד'/אב/תשע"ט</a:t>
            </a:fld>
            <a:endParaRPr lang="he-IL" dirty="0"/>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79768" y="4715153"/>
            <a:ext cx="5438140" cy="4466987"/>
          </a:xfrm>
          <a:prstGeom prst="rect">
            <a:avLst/>
          </a:prstGeom>
        </p:spPr>
        <p:txBody>
          <a:bodyPr vert="horz" lIns="91440" tIns="45720" rIns="91440" bIns="45720"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73F92CF9-0B28-457A-9F8F-CE982C0129CD}" type="slidenum">
              <a:rPr lang="he-IL" smtClean="0"/>
              <a:t>‹#›</a:t>
            </a:fld>
            <a:endParaRPr lang="he-IL" dirty="0"/>
          </a:p>
        </p:txBody>
      </p:sp>
    </p:spTree>
    <p:extLst>
      <p:ext uri="{BB962C8B-B14F-4D97-AF65-F5344CB8AC3E}">
        <p14:creationId xmlns:p14="http://schemas.microsoft.com/office/powerpoint/2010/main" val="8850619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nevo.co.il/law/91073"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a:t>
            </a:fld>
            <a:endParaRPr lang="he-IL" dirty="0"/>
          </a:p>
        </p:txBody>
      </p:sp>
    </p:spTree>
    <p:extLst>
      <p:ext uri="{BB962C8B-B14F-4D97-AF65-F5344CB8AC3E}">
        <p14:creationId xmlns:p14="http://schemas.microsoft.com/office/powerpoint/2010/main" val="3905295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הערר הוגש כנגד חיוב</a:t>
            </a:r>
            <a:r>
              <a:rPr lang="he-IL" baseline="0" dirty="0"/>
              <a:t> היטל השבחה בעקבות מימוש בדרך של העברת זכויות ללא תמורה אגב פירוק. </a:t>
            </a:r>
          </a:p>
          <a:p>
            <a:r>
              <a:rPr lang="he-IL" baseline="0" dirty="0"/>
              <a:t>תכנית 2720 שמהווה את עיקר החיוב ושתכליתה הגדלת היצע חדרי מלונות תל אביב בכ-700  , מהווה </a:t>
            </a:r>
            <a:r>
              <a:rPr lang="he-IL" b="1" baseline="0" dirty="0"/>
              <a:t>תכנית מתכלה , אשר תוקפה פג כעשור לפני שהוצא החיוב בהיטל השבחה. מלכתחילה הוגבל התקופה של התכנית לחמש שנים שלאחריהן היא בוטלה ביחס לכל החלקות שטרם ניתן בהן היתר בניה עם ביטול התכנית שב ייעוד המקרקעין להיות היעוד שהיה בתוקף ערב תחילתה של התכנית (מגורים)</a:t>
            </a:r>
          </a:p>
          <a:p>
            <a:r>
              <a:rPr lang="he-IL" b="1" baseline="0" dirty="0"/>
              <a:t>העוררות לא ממשו תכנית זו ולא הוציאו היתר בניה מכוחה וממילא לשיטתן אין בסיס לחיוב </a:t>
            </a:r>
            <a:endParaRPr lang="he-IL" b="1"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10</a:t>
            </a:fld>
            <a:endParaRPr lang="he-IL" dirty="0"/>
          </a:p>
        </p:txBody>
      </p:sp>
    </p:spTree>
    <p:extLst>
      <p:ext uri="{BB962C8B-B14F-4D97-AF65-F5344CB8AC3E}">
        <p14:creationId xmlns:p14="http://schemas.microsoft.com/office/powerpoint/2010/main" val="998540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200" dirty="0"/>
              <a:t>מעורבים</a:t>
            </a:r>
            <a:r>
              <a:rPr lang="he-IL" sz="1200" baseline="0" dirty="0"/>
              <a:t> וילציק ואריאל פל </a:t>
            </a:r>
          </a:p>
          <a:p>
            <a:r>
              <a:rPr lang="he-IL" sz="1200" baseline="0" dirty="0"/>
              <a:t>עסקינן בהשבחתן של מספר חלקות מקרקעין שבבעלות המערערת כתוצאה משינוי יעוד חקלאי למגורים.</a:t>
            </a:r>
          </a:p>
          <a:p>
            <a:r>
              <a:rPr lang="he-IL" sz="1200" baseline="0" dirty="0"/>
              <a:t>בתכנית החלה ניתן לבנות 256 יח"ד צמודות קרקע ולהכרעה במחלוקת זו משמעות כספת נכבדת המוערכת בכ-17 מיליון ₪</a:t>
            </a:r>
          </a:p>
          <a:p>
            <a:r>
              <a:rPr lang="he-IL" sz="1200" baseline="0" dirty="0"/>
              <a:t>בעבר נדון ע"י קופת תגמולים מ-2002  שבו נקבע כי יש לכלול גם את רכיב המע"מ.</a:t>
            </a:r>
          </a:p>
          <a:p>
            <a:endParaRPr lang="he-IL" sz="1200" baseline="0" dirty="0"/>
          </a:p>
          <a:p>
            <a:r>
              <a:rPr lang="he-IL" sz="1200" baseline="0" dirty="0"/>
              <a:t>שוק של פרטים כגון דירת מגורים בבנייה רוויה או יח"ד בבנייה צמודת קרקע.</a:t>
            </a:r>
          </a:p>
          <a:p>
            <a:r>
              <a:rPr lang="he-IL" sz="1200" baseline="0" dirty="0"/>
              <a:t>שוק של נכסים עסקיים או ציבוריים דוגמת מבנה או חל' ממנו המשמש למשרדים מסחר תעשיה ותעסוקה</a:t>
            </a:r>
          </a:p>
          <a:p>
            <a:r>
              <a:rPr lang="he-IL" sz="1200" baseline="0" dirty="0"/>
              <a:t>שוק מעורב המוגדר מרוכשים פרטיים ועוסקים כאחד </a:t>
            </a:r>
            <a:endParaRPr lang="he-IL" sz="1200"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11</a:t>
            </a:fld>
            <a:endParaRPr lang="he-IL" dirty="0"/>
          </a:p>
        </p:txBody>
      </p:sp>
    </p:spTree>
    <p:extLst>
      <p:ext uri="{BB962C8B-B14F-4D97-AF65-F5344CB8AC3E}">
        <p14:creationId xmlns:p14="http://schemas.microsoft.com/office/powerpoint/2010/main" val="4217065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12</a:t>
            </a:fld>
            <a:endParaRPr lang="he-IL" dirty="0"/>
          </a:p>
        </p:txBody>
      </p:sp>
    </p:spTree>
    <p:extLst>
      <p:ext uri="{BB962C8B-B14F-4D97-AF65-F5344CB8AC3E}">
        <p14:creationId xmlns:p14="http://schemas.microsoft.com/office/powerpoint/2010/main" val="940737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13</a:t>
            </a:fld>
            <a:endParaRPr lang="he-IL" dirty="0"/>
          </a:p>
        </p:txBody>
      </p:sp>
    </p:spTree>
    <p:extLst>
      <p:ext uri="{BB962C8B-B14F-4D97-AF65-F5344CB8AC3E}">
        <p14:creationId xmlns:p14="http://schemas.microsoft.com/office/powerpoint/2010/main" val="1474325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14</a:t>
            </a:fld>
            <a:endParaRPr lang="he-IL" dirty="0"/>
          </a:p>
        </p:txBody>
      </p:sp>
    </p:spTree>
    <p:extLst>
      <p:ext uri="{BB962C8B-B14F-4D97-AF65-F5344CB8AC3E}">
        <p14:creationId xmlns:p14="http://schemas.microsoft.com/office/powerpoint/2010/main" val="13662237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מדובר</a:t>
            </a:r>
            <a:r>
              <a:rPr lang="he-IL" baseline="0" dirty="0"/>
              <a:t> בקרקע חקלאית שבהתאם להנחיות רמ"י חוזה החכירה וחוק הירושה קובעים כי הזכויות בה יכולות להיות מועברות</a:t>
            </a:r>
            <a:r>
              <a:rPr lang="he-IL" dirty="0"/>
              <a:t> ליורש יחיד בלבד.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15</a:t>
            </a:fld>
            <a:endParaRPr lang="he-IL" dirty="0"/>
          </a:p>
        </p:txBody>
      </p:sp>
    </p:spTree>
    <p:extLst>
      <p:ext uri="{BB962C8B-B14F-4D97-AF65-F5344CB8AC3E}">
        <p14:creationId xmlns:p14="http://schemas.microsoft.com/office/powerpoint/2010/main" val="2700766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אישור תכנית שה/100 שהתירה בניה בחלל גג רעפים והקמת בריכת שחיה בחצר להסכם המכר קדם הסכם גירושים בין העוררת לבן זוגה לשעבר במסגרתו רכשה העוררת מבן זוגה את מחצית הזכויות במקרקעין. למרות שניתן פסק דין המאשר את הסכם הגירושין הרי שהעברה זאת גם אם נעשית על פי הוראות הדין הרי שאין היא "מחויבת מכוח הדין" ומכאן שמדובר בפעולה רצונית.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16</a:t>
            </a:fld>
            <a:endParaRPr lang="he-IL" dirty="0"/>
          </a:p>
        </p:txBody>
      </p:sp>
    </p:spTree>
    <p:extLst>
      <p:ext uri="{BB962C8B-B14F-4D97-AF65-F5344CB8AC3E}">
        <p14:creationId xmlns:p14="http://schemas.microsoft.com/office/powerpoint/2010/main" val="2480402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קביעה לאור הלכת בלוך בעליון שבודקת מבחינה מהותית מי מפיק את התועלת הכלכלית  מהתכנית המשביחה חברת עמיעד הוקמה כדי לספק פתרונות דיו לנזקקים בתנאי שכירות מופחתת עד אשר ידם תהא משדכת לרכישת דירה משל עצמם. מתוקף מעמדה זה סבר בית משפט כי חוזים עליהם חתמה לא נועדו להקנות זכות קניינית של בעלות או אף מעין בעלות אלא שכירות בלבד. וגם הוראות החוזה מעידים על מעמדם הנחות של דיירי עמיעד כשורים בלבד.</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17</a:t>
            </a:fld>
            <a:endParaRPr lang="he-IL" dirty="0"/>
          </a:p>
        </p:txBody>
      </p:sp>
    </p:spTree>
    <p:extLst>
      <p:ext uri="{BB962C8B-B14F-4D97-AF65-F5344CB8AC3E}">
        <p14:creationId xmlns:p14="http://schemas.microsoft.com/office/powerpoint/2010/main" val="42764922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just"/>
            <a:r>
              <a:rPr lang="he-IL" sz="1200" dirty="0">
                <a:latin typeface="David" panose="020E0502060401010101" pitchFamily="34" charset="-79"/>
                <a:cs typeface="David" panose="020E0502060401010101" pitchFamily="34" charset="-79"/>
              </a:rPr>
              <a:t>סעיף 19(ב)(1) לתוספת השלישית קובע כי לא תחול חובת תשלום היטל השבחה במקרה של "השבחה במקרקעין למגורים המצויים בישוב או חלק ממנו שהממשלה הכריזה עליו כעל שכונת שיקום, כל עוד ההכרזה בתוקף". </a:t>
            </a:r>
          </a:p>
          <a:p>
            <a:pPr algn="just"/>
            <a:endParaRPr lang="en-US" sz="1200" dirty="0">
              <a:latin typeface="David" panose="020E0502060401010101" pitchFamily="34" charset="-79"/>
              <a:cs typeface="David" panose="020E0502060401010101" pitchFamily="34" charset="-79"/>
            </a:endParaRPr>
          </a:p>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18</a:t>
            </a:fld>
            <a:endParaRPr lang="he-IL" dirty="0"/>
          </a:p>
        </p:txBody>
      </p:sp>
    </p:spTree>
    <p:extLst>
      <p:ext uri="{BB962C8B-B14F-4D97-AF65-F5344CB8AC3E}">
        <p14:creationId xmlns:p14="http://schemas.microsoft.com/office/powerpoint/2010/main" val="32826141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19</a:t>
            </a:fld>
            <a:endParaRPr lang="he-IL" dirty="0"/>
          </a:p>
        </p:txBody>
      </p:sp>
    </p:spTree>
    <p:extLst>
      <p:ext uri="{BB962C8B-B14F-4D97-AF65-F5344CB8AC3E}">
        <p14:creationId xmlns:p14="http://schemas.microsoft.com/office/powerpoint/2010/main" val="2794453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בין</a:t>
            </a:r>
            <a:r>
              <a:rPr lang="he-IL" baseline="0" dirty="0"/>
              <a:t> המערערות נחתם הסכם למכירת מקרקעין עליהם חלו היטל השבחה. קרקע בגבעת שמואל, שונה יעוד מחקלאי למגורים </a:t>
            </a:r>
          </a:p>
          <a:p>
            <a:r>
              <a:rPr lang="he-IL" baseline="0" dirty="0"/>
              <a:t>חשיבות השאלה במנגנון שמירת ערך ההיטל שכן עד מועד התשלום יש רק הצמדה ואילו לאחר מכן מתווסף ריבית.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a:t>
            </a:fld>
            <a:endParaRPr lang="he-IL" dirty="0"/>
          </a:p>
        </p:txBody>
      </p:sp>
    </p:spTree>
    <p:extLst>
      <p:ext uri="{BB962C8B-B14F-4D97-AF65-F5344CB8AC3E}">
        <p14:creationId xmlns:p14="http://schemas.microsoft.com/office/powerpoint/2010/main" val="1609879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עו"ד מיטל טויסטר , עידן בן עמי והשמאי מאיר נדלר</a:t>
            </a:r>
          </a:p>
          <a:p>
            <a:r>
              <a:rPr lang="he-IL" dirty="0"/>
              <a:t>מטעם העירייה עו"ד מיכל דיק, והשמאית גלית אציל לדור. </a:t>
            </a:r>
          </a:p>
          <a:p>
            <a:r>
              <a:rPr lang="he-IL" dirty="0"/>
              <a:t>הצדדים היו חלוקים לגבי ערכי שווי שיש לקבוע לגבי יעוד תעשיה במצב שקדם לתכנית 3312 </a:t>
            </a:r>
          </a:p>
          <a:p>
            <a:r>
              <a:rPr lang="he-IL" dirty="0"/>
              <a:t>העוררת טענה לגבי שווי מצב קודם שהשמאי המכריע לא נתן כל משקל ולמצער משקל זניח לעסקאות ההשוואה שהציגה שמהן עולה שווי הגבוה משמעותית מהשווי שנקבע על ידו בסופר של דבר ללא נימוק.</a:t>
            </a:r>
          </a:p>
          <a:p>
            <a:r>
              <a:rPr lang="he-IL" dirty="0"/>
              <a:t>הוא נתן משקל של 60% לשומות מכריעות ו-40% לעסקאות השוואה בניגוד לחובתו לערוך שומה עצמאית  הנסמכת על נתונים המנותחים על ידו באופן עצמאית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20</a:t>
            </a:fld>
            <a:endParaRPr lang="he-IL" dirty="0"/>
          </a:p>
        </p:txBody>
      </p:sp>
    </p:spTree>
    <p:extLst>
      <p:ext uri="{BB962C8B-B14F-4D97-AF65-F5344CB8AC3E}">
        <p14:creationId xmlns:p14="http://schemas.microsoft.com/office/powerpoint/2010/main" val="27142449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מגרש 1005. </a:t>
            </a:r>
          </a:p>
          <a:p>
            <a:r>
              <a:rPr lang="he-IL" dirty="0"/>
              <a:t>בגין מכר זכויות של מגרש סמוך 1006 שהינו בעל מאפיינים תכנוניים זהים למגרש הנדון נתנה שומת עטאף עלאם עליו הוגש ערר שנדחה ולא הוגש ערעור לאחר מכן כך שהפך לחלוט. </a:t>
            </a:r>
          </a:p>
          <a:p>
            <a:r>
              <a:rPr lang="he-IL" dirty="0"/>
              <a:t>לכן בקשה העוררת להוציא למגרש שלה 2005 שומה בהתאם לקביעת השמאי המכריע עטאף עלאם . בעד שהמקומית הוציאה שומה כמו השומה המקורית למגרש עליו נתנה שומה מכרעת. </a:t>
            </a:r>
          </a:p>
          <a:p>
            <a:r>
              <a:rPr lang="he-IL" dirty="0"/>
              <a:t>קיימים שיקולים שונים האם יש לאמץ שומה מכרעת או לא אך גם אם ממצאיה של שומה מסוימת שנעשתה לצורך הליך אחד אינם מחייבים בהליך אחר הרי שכאשר מדובר באותה החלקה ממש שיקולי יעילות, שיווין והגינות מחייבים מתן הנמקה להעדר עקביות ביחס לשומה קודמת . </a:t>
            </a:r>
          </a:p>
          <a:p>
            <a:r>
              <a:rPr lang="he-IL" dirty="0"/>
              <a:t>הוגש ערעור שהחזיר את התיק לועדת ערר ומנתה את שושי שרביט שהפער ביניהם עמד על 20,000 ₪ בלבד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21</a:t>
            </a:fld>
            <a:endParaRPr lang="he-IL" dirty="0"/>
          </a:p>
        </p:txBody>
      </p:sp>
    </p:spTree>
    <p:extLst>
      <p:ext uri="{BB962C8B-B14F-4D97-AF65-F5344CB8AC3E}">
        <p14:creationId xmlns:p14="http://schemas.microsoft.com/office/powerpoint/2010/main" val="2777596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dirty="0"/>
              <a:t>עופר טויטסר ייצג את המשיב</a:t>
            </a:r>
          </a:p>
          <a:p>
            <a:r>
              <a:rPr lang="he-IL" dirty="0"/>
              <a:t>שמאי מכריע ארז כהן .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22</a:t>
            </a:fld>
            <a:endParaRPr lang="he-IL" dirty="0"/>
          </a:p>
        </p:txBody>
      </p:sp>
    </p:spTree>
    <p:extLst>
      <p:ext uri="{BB962C8B-B14F-4D97-AF65-F5344CB8AC3E}">
        <p14:creationId xmlns:p14="http://schemas.microsoft.com/office/powerpoint/2010/main" val="23122814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23</a:t>
            </a:fld>
            <a:endParaRPr lang="he-IL" dirty="0"/>
          </a:p>
        </p:txBody>
      </p:sp>
    </p:spTree>
    <p:extLst>
      <p:ext uri="{BB962C8B-B14F-4D97-AF65-F5344CB8AC3E}">
        <p14:creationId xmlns:p14="http://schemas.microsoft.com/office/powerpoint/2010/main" val="33857578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עופר טויסטר ואיילת חותה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העוררת היא בעלת זכויות במקרקעין בתל אביב שעליהם מבנים. לטענתה, תכנית תמ"מ 1/5 פגעה במקרקעיה ומשכך, הגישה תביעה לפי סעיף 197 ל</a:t>
            </a:r>
            <a:r>
              <a:rPr lang="he-IL" sz="1200" u="sng" kern="1200" dirty="0">
                <a:solidFill>
                  <a:schemeClr val="tx1"/>
                </a:solidFill>
                <a:effectLst/>
                <a:latin typeface="+mn-lt"/>
                <a:ea typeface="+mn-ea"/>
                <a:cs typeface="+mn-cs"/>
                <a:hlinkClick r:id="rId3"/>
              </a:rPr>
              <a:t>חוק התכנון והבניה</a:t>
            </a:r>
            <a:r>
              <a:rPr lang="he-IL" sz="1200" kern="1200" dirty="0">
                <a:solidFill>
                  <a:schemeClr val="tx1"/>
                </a:solidFill>
                <a:effectLst/>
                <a:latin typeface="+mn-lt"/>
                <a:ea typeface="+mn-ea"/>
                <a:cs typeface="+mn-cs"/>
              </a:rPr>
              <a:t>. משנדחתה תביעתה על ידי המשיבה, הוגש הערר דנן.</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kern="1200" dirty="0">
                <a:solidFill>
                  <a:schemeClr val="tx1"/>
                </a:solidFill>
                <a:effectLst/>
                <a:latin typeface="+mn-lt"/>
                <a:ea typeface="+mn-ea"/>
                <a:cs typeface="+mn-cs"/>
              </a:rPr>
              <a:t>תכנית "מנשיה" -שמטרותיה פיתוח אזור מנשיה והיא חלה על חלקים נרחבים בדרום העיר תל אביב. סביבת המקרקעין נשוא הערר מסומנת בתכנית כ"אזור לתכנון בעתיד", ורצועה בחלק הצפוני במקרקעין מיועדת על פי תשריט התכנית לדרך.</a:t>
            </a:r>
            <a:endParaRPr lang="en-US" sz="1200" kern="1200" dirty="0">
              <a:solidFill>
                <a:schemeClr val="tx1"/>
              </a:solidFill>
              <a:effectLst/>
              <a:latin typeface="+mn-lt"/>
              <a:ea typeface="+mn-ea"/>
              <a:cs typeface="+mn-cs"/>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24</a:t>
            </a:fld>
            <a:endParaRPr lang="he-IL" dirty="0"/>
          </a:p>
        </p:txBody>
      </p:sp>
    </p:spTree>
    <p:extLst>
      <p:ext uri="{BB962C8B-B14F-4D97-AF65-F5344CB8AC3E}">
        <p14:creationId xmlns:p14="http://schemas.microsoft.com/office/powerpoint/2010/main" val="679145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25</a:t>
            </a:fld>
            <a:endParaRPr lang="he-IL" dirty="0"/>
          </a:p>
        </p:txBody>
      </p:sp>
    </p:spTree>
    <p:extLst>
      <p:ext uri="{BB962C8B-B14F-4D97-AF65-F5344CB8AC3E}">
        <p14:creationId xmlns:p14="http://schemas.microsoft.com/office/powerpoint/2010/main" val="1764942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הו"מ הוציאה שומה בסכום כפול. בשומה ראשונה קבעה 4000 ₪ למ"ר לעומת השניה בה קבעה 7000 ₪ למ"ר. (טעות בפרטי הקרקע, נותנים פיזיים תכנית חלות וזכויות לחייב) ד</a:t>
            </a:r>
          </a:p>
          <a:p>
            <a:r>
              <a:rPr lang="he-IL" dirty="0"/>
              <a:t>וטענה כי השומה תוקנה כדין לבקשת העוררת לבחינה חוזרת ושהיה עליה להביא בחשבון מצב של הגדלת שומה ולא רק הקטנתה</a:t>
            </a:r>
          </a:p>
          <a:p>
            <a:r>
              <a:rPr lang="he-IL" dirty="0"/>
              <a:t>המקומית טענה שהשומה לא הביאה בחשבון את הקטנת דרישת תקני החניה בתכנית המשביחה ביחס להגדלה המשמעותית של שטחי המסחר במצב החדש </a:t>
            </a:r>
          </a:p>
          <a:p>
            <a:r>
              <a:rPr lang="he-IL" dirty="0"/>
              <a:t>ולכן תיקון השומה נעשה בנוגע לאי חיוב העוררת בהפחתת תקן החניה ביחס לזכויות הבניה הנוספות. </a:t>
            </a:r>
          </a:p>
          <a:p>
            <a:r>
              <a:rPr lang="he-IL" dirty="0"/>
              <a:t>ו. ערר הגיעה למסקנה שגם בשומה הראשונה היתה התייחסות לשינוי דרישות החניה, רק שבשומה הנוספת התווסף ציטוט הוראות התכנית בעניין החניה, </a:t>
            </a:r>
          </a:p>
          <a:p>
            <a:r>
              <a:rPr lang="he-IL" dirty="0"/>
              <a:t>הו"מ תקנה בשומת החיוב השני את הערכת השווי השמאית במסגרת ניתוח עסקאות השוואה . כלומר התיקון התייחס להערכת חסר שמאית שהיא לא ממן הטעויות שניתן לתקן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26</a:t>
            </a:fld>
            <a:endParaRPr lang="he-IL" dirty="0"/>
          </a:p>
        </p:txBody>
      </p:sp>
    </p:spTree>
    <p:extLst>
      <p:ext uri="{BB962C8B-B14F-4D97-AF65-F5344CB8AC3E}">
        <p14:creationId xmlns:p14="http://schemas.microsoft.com/office/powerpoint/2010/main" val="661859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27</a:t>
            </a:fld>
            <a:endParaRPr lang="he-IL" dirty="0"/>
          </a:p>
        </p:txBody>
      </p:sp>
    </p:spTree>
    <p:extLst>
      <p:ext uri="{BB962C8B-B14F-4D97-AF65-F5344CB8AC3E}">
        <p14:creationId xmlns:p14="http://schemas.microsoft.com/office/powerpoint/2010/main" val="772307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קרקע בייעוד מגורים ב' למרות זאת משך שנים ארוכות שמשה לצרכי מסחר (מסעדה) חלק מהזמן בשימוש חורג וחלק ללא אישור</a:t>
            </a:r>
          </a:p>
          <a:p>
            <a:r>
              <a:rPr lang="he-IL" dirty="0"/>
              <a:t>הו"מ טענה כי מדובר בהכשרה בדיעבד של אישור השימוש החורג  והעובדה שהבקשה לחידוש נמשכה לא מאיינת את העובדה כי מלכתחילה ידעו העוררים שמדובר בחידוש מהמועד בו פקע ההיתר הקודם</a:t>
            </a:r>
          </a:p>
          <a:p>
            <a:r>
              <a:rPr lang="he-IL" dirty="0"/>
              <a:t>נקבע בועדת ערר שמדובר בחידוש היטל להבדיל   להבדיל מאישור הבקשה בדיעבד</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28</a:t>
            </a:fld>
            <a:endParaRPr lang="he-IL" dirty="0"/>
          </a:p>
        </p:txBody>
      </p:sp>
    </p:spTree>
    <p:extLst>
      <p:ext uri="{BB962C8B-B14F-4D97-AF65-F5344CB8AC3E}">
        <p14:creationId xmlns:p14="http://schemas.microsoft.com/office/powerpoint/2010/main" val="27641223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indent="0" algn="just">
              <a:buNone/>
            </a:pPr>
            <a:r>
              <a:rPr lang="he-IL" sz="1200" dirty="0">
                <a:latin typeface="David" panose="020E0502060401010101" pitchFamily="34" charset="-79"/>
                <a:cs typeface="David" panose="020E0502060401010101" pitchFamily="34" charset="-79"/>
              </a:rPr>
              <a:t>בהיתרים שאושרו והונפקו למשיבה בשנת 2014 שטחי הממדים שחושבו כשטח שירות עמד על 15 מ"ר לכל יח"ד ונתון זה הוצג בהיתרים באופן גלוי נהיר ומפורש. </a:t>
            </a:r>
          </a:p>
          <a:p>
            <a:pPr marL="0" indent="0" algn="just">
              <a:buNone/>
            </a:pPr>
            <a:r>
              <a:rPr lang="he-IL" sz="1200" dirty="0">
                <a:latin typeface="David" panose="020E0502060401010101" pitchFamily="34" charset="-79"/>
                <a:cs typeface="David" panose="020E0502060401010101" pitchFamily="34" charset="-79"/>
              </a:rPr>
              <a:t>מאחר והובן שמדובר במצב לא חוקי נדרשה המשיבה ליזום הליך תכנון ורישוי לתיקונם של ההיתרים המשיבה פעלה בהתאם להנחיה זו מבלי שחלקה עליה. </a:t>
            </a:r>
          </a:p>
          <a:p>
            <a:pPr marL="0" indent="0" algn="just">
              <a:buNone/>
            </a:pPr>
            <a:r>
              <a:rPr lang="he-IL" sz="1200" dirty="0">
                <a:latin typeface="David" panose="020E0502060401010101" pitchFamily="34" charset="-79"/>
                <a:cs typeface="David" panose="020E0502060401010101" pitchFamily="34" charset="-79"/>
              </a:rPr>
              <a:t>מכאן שסמוך לאחר הוצאת ההיתרים ובוודאי במועד הקובע לבחינת המצב הקודם היתה העוררת מודעת לאי חוקיות ההיתרים שבידיה לכן התיק הושב לשמאי המכריע על מנת שישום את שווי ההשבחה הנובע מתוספת שטח עיקרי חדש בתכנית משביחה ולא כהמרת שטחי שירות. </a:t>
            </a:r>
          </a:p>
          <a:p>
            <a:pPr marL="0" indent="0" algn="just">
              <a:buNone/>
            </a:pPr>
            <a:r>
              <a:rPr lang="he-IL" sz="1200" dirty="0">
                <a:latin typeface="David" panose="020E0502060401010101" pitchFamily="34" charset="-79"/>
                <a:cs typeface="David" panose="020E0502060401010101" pitchFamily="34" charset="-79"/>
              </a:rPr>
              <a:t>בפרקטיקה – הגם שהאפשרות קיימת טרם נתקלנו באפשרות כזאת. </a:t>
            </a:r>
          </a:p>
          <a:p>
            <a:pPr marL="0" indent="0" algn="just">
              <a:buNone/>
            </a:pPr>
            <a:endParaRPr lang="he-IL" sz="1200" dirty="0">
              <a:latin typeface="David" panose="020E0502060401010101" pitchFamily="34" charset="-79"/>
              <a:cs typeface="David" panose="020E0502060401010101" pitchFamily="34" charset="-79"/>
            </a:endParaRPr>
          </a:p>
          <a:p>
            <a:pPr marL="0" indent="0" algn="just">
              <a:buNone/>
            </a:pPr>
            <a:r>
              <a:rPr lang="he-IL" sz="1200" dirty="0">
                <a:latin typeface="David" panose="020E0502060401010101" pitchFamily="34" charset="-79"/>
                <a:cs typeface="David" panose="020E0502060401010101" pitchFamily="34" charset="-79"/>
              </a:rPr>
              <a:t>גלמבוצקי בעלים של חניון בנתניה הורשה בעבריה של שימוש חורג בנכס לאחר שהשתמשה בחניון כאולם אירועים בניגוד להיתר קיים. מדובר על שימוש חורג ללא היתר והתוספת השלישית לא קובעת השבחה במצב כזה – הפתרון דרך סעיף 218 לחוק המאפשר לחייב את המורשע בהיטל השבחה שהיה חייב בו אילו ניתן הייתרי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29</a:t>
            </a:fld>
            <a:endParaRPr lang="he-IL" dirty="0"/>
          </a:p>
        </p:txBody>
      </p:sp>
    </p:spTree>
    <p:extLst>
      <p:ext uri="{BB962C8B-B14F-4D97-AF65-F5344CB8AC3E}">
        <p14:creationId xmlns:p14="http://schemas.microsoft.com/office/powerpoint/2010/main" val="2399529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הוגש ערר</a:t>
            </a:r>
            <a:r>
              <a:rPr lang="he-IL" baseline="0" dirty="0"/>
              <a:t> על חיוב העוררת בהפרשי הצמדה וריבית פיגורים בגין חיוב בהיטל השבחה </a:t>
            </a:r>
          </a:p>
          <a:p>
            <a:r>
              <a:rPr lang="he-IL" baseline="0" dirty="0"/>
              <a:t>עלו שתי טענות – הסכם המותנה לא מהווה מימוש, אלא רק עם חתימת התוספת והוויתור על התנאי המתלה התחולל אירוע מימוש</a:t>
            </a:r>
          </a:p>
          <a:p>
            <a:r>
              <a:rPr lang="he-IL" baseline="0" dirty="0"/>
              <a:t>לחילופין יש מקום להפחית ריבית פיגורים.  </a:t>
            </a:r>
          </a:p>
          <a:p>
            <a:r>
              <a:rPr lang="he-IL" baseline="0" dirty="0"/>
              <a:t>הטענה היא שבמועד כריתת החוזה טרם מקבל המוכר את התמורה החוזית ולעומת זאת החוב מתחיל לצבור הפרשי הצמדה וריבית פיגורים וכי כל זמן שהתנאי לא מתקיים חל על החוזה ענן של אי וודאות. </a:t>
            </a:r>
          </a:p>
          <a:p>
            <a:r>
              <a:rPr lang="he-IL" baseline="0" dirty="0"/>
              <a:t>לעניין אלדר שרון נקבע כי חוזה עם תנאי מתלה הינו חוזה שלם מרגע כריתתו ואין השלכה רטרואקטיבית לעניין תוקפו בעת כריתתו לעובדה אם התנאי המתלה נתקיים אם לאו. </a:t>
            </a:r>
          </a:p>
          <a:p>
            <a:r>
              <a:rPr lang="he-IL" baseline="0" dirty="0"/>
              <a:t>הרמוניה חקיקתית. </a:t>
            </a:r>
          </a:p>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3</a:t>
            </a:fld>
            <a:endParaRPr lang="he-IL" dirty="0"/>
          </a:p>
        </p:txBody>
      </p:sp>
    </p:spTree>
    <p:extLst>
      <p:ext uri="{BB962C8B-B14F-4D97-AF65-F5344CB8AC3E}">
        <p14:creationId xmlns:p14="http://schemas.microsoft.com/office/powerpoint/2010/main" val="36502648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שמאי מכריע בצלאל קציר </a:t>
            </a:r>
          </a:p>
          <a:p>
            <a:r>
              <a:rPr lang="he-IL" dirty="0"/>
              <a:t>החלטת רחבה של ועדת ערר שמרחיבה על אליק רון גוזלן אופל קרדן וכו'</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30</a:t>
            </a:fld>
            <a:endParaRPr lang="he-IL" dirty="0"/>
          </a:p>
        </p:txBody>
      </p:sp>
    </p:spTree>
    <p:extLst>
      <p:ext uri="{BB962C8B-B14F-4D97-AF65-F5344CB8AC3E}">
        <p14:creationId xmlns:p14="http://schemas.microsoft.com/office/powerpoint/2010/main" val="3162908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31</a:t>
            </a:fld>
            <a:endParaRPr lang="he-IL" dirty="0"/>
          </a:p>
        </p:txBody>
      </p:sp>
    </p:spTree>
    <p:extLst>
      <p:ext uri="{BB962C8B-B14F-4D97-AF65-F5344CB8AC3E}">
        <p14:creationId xmlns:p14="http://schemas.microsoft.com/office/powerpoint/2010/main" val="19118051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בקשה להיתר בניה שהגישה המשיבה להקמת בניין לתעשייה עתירת ידע בן 20 קומות (19 קומות מעל קומת מסחר) ושלושה מרתפי חניה.</a:t>
            </a:r>
          </a:p>
          <a:p>
            <a:r>
              <a:rPr lang="he-IL" dirty="0"/>
              <a:t>תכנית רע/2002 /יא מצוי נספח בינוי מנחה בלבד למעט קווי בניין </a:t>
            </a:r>
          </a:p>
          <a:p>
            <a:r>
              <a:rPr lang="he-IL" dirty="0"/>
              <a:t>שומת המקומית של ביתן קבעה שבחה שנובעת משיפור הבינוי והוזלת עלויות ביחס למצב הקיים בתב"ע</a:t>
            </a:r>
          </a:p>
          <a:p>
            <a:r>
              <a:rPr lang="he-IL" u="sng" dirty="0"/>
              <a:t>שונה</a:t>
            </a:r>
            <a:r>
              <a:rPr lang="he-IL" dirty="0"/>
              <a:t> מאליק רון בו לא היה ספק כי הזכויות המותנות מהוות השבחה והשאלה היתה מהו האירוע המחולל את ההשבחה ומהו מועד גביית המס, לגביו קבע בימה"ש דו שלבי.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32</a:t>
            </a:fld>
            <a:endParaRPr lang="he-IL" dirty="0"/>
          </a:p>
        </p:txBody>
      </p:sp>
    </p:spTree>
    <p:extLst>
      <p:ext uri="{BB962C8B-B14F-4D97-AF65-F5344CB8AC3E}">
        <p14:creationId xmlns:p14="http://schemas.microsoft.com/office/powerpoint/2010/main" val="10549016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ההשבחה בגין הקלה שמתייחסת לקומת הגג </a:t>
            </a:r>
          </a:p>
          <a:p>
            <a:r>
              <a:rPr lang="he-IL" dirty="0"/>
              <a:t>הקלה הנדרשת הינה הקלה הנובעת מהנחיית מהנדס העיר הדורשת פרסום הקלה , במקרה שישנה תכנית הכוללת נספח בינוי אשר מתייחס לקומת גג. </a:t>
            </a:r>
          </a:p>
          <a:p>
            <a:r>
              <a:rPr lang="he-IL" dirty="0"/>
              <a:t>ההקלה האמורה איננה הקלה כמובנה בחוק. ככל שאכן נדרשת הקלה הרי שהיא למעלה מן הצורך.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33</a:t>
            </a:fld>
            <a:endParaRPr lang="he-IL" dirty="0"/>
          </a:p>
        </p:txBody>
      </p:sp>
    </p:spTree>
    <p:extLst>
      <p:ext uri="{BB962C8B-B14F-4D97-AF65-F5344CB8AC3E}">
        <p14:creationId xmlns:p14="http://schemas.microsoft.com/office/powerpoint/2010/main" val="3948101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34</a:t>
            </a:fld>
            <a:endParaRPr lang="he-IL" dirty="0"/>
          </a:p>
        </p:txBody>
      </p:sp>
    </p:spTree>
    <p:extLst>
      <p:ext uri="{BB962C8B-B14F-4D97-AF65-F5344CB8AC3E}">
        <p14:creationId xmlns:p14="http://schemas.microsoft.com/office/powerpoint/2010/main" val="615802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4</a:t>
            </a:fld>
            <a:endParaRPr lang="he-IL" dirty="0"/>
          </a:p>
        </p:txBody>
      </p:sp>
    </p:spTree>
    <p:extLst>
      <p:ext uri="{BB962C8B-B14F-4D97-AF65-F5344CB8AC3E}">
        <p14:creationId xmlns:p14="http://schemas.microsoft.com/office/powerpoint/2010/main" val="3650264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5</a:t>
            </a:fld>
            <a:endParaRPr lang="he-IL" dirty="0"/>
          </a:p>
        </p:txBody>
      </p:sp>
    </p:spTree>
    <p:extLst>
      <p:ext uri="{BB962C8B-B14F-4D97-AF65-F5344CB8AC3E}">
        <p14:creationId xmlns:p14="http://schemas.microsoft.com/office/powerpoint/2010/main" val="365026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a:t>שמאי</a:t>
            </a:r>
            <a:r>
              <a:rPr lang="he-IL" baseline="0" dirty="0"/>
              <a:t> העוררים</a:t>
            </a:r>
            <a:r>
              <a:rPr lang="he-IL" dirty="0"/>
              <a:t> אריה קמיל ודני טרשנסקי, מטעם הו"מ אהרון בוץ ואבירן חן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6</a:t>
            </a:fld>
            <a:endParaRPr lang="he-IL" dirty="0"/>
          </a:p>
        </p:txBody>
      </p:sp>
    </p:spTree>
    <p:extLst>
      <p:ext uri="{BB962C8B-B14F-4D97-AF65-F5344CB8AC3E}">
        <p14:creationId xmlns:p14="http://schemas.microsoft.com/office/powerpoint/2010/main" val="3124024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7</a:t>
            </a:fld>
            <a:endParaRPr lang="he-IL" dirty="0"/>
          </a:p>
        </p:txBody>
      </p:sp>
    </p:spTree>
    <p:extLst>
      <p:ext uri="{BB962C8B-B14F-4D97-AF65-F5344CB8AC3E}">
        <p14:creationId xmlns:p14="http://schemas.microsoft.com/office/powerpoint/2010/main" val="41895462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sz="1050" dirty="0"/>
              <a:t>תכנית</a:t>
            </a:r>
            <a:r>
              <a:rPr lang="he-IL" sz="1050" baseline="0" dirty="0"/>
              <a:t> מתאר קא/322 אשר חלה על מקרקעי העורר ושנתה אותם מאזור חקלאי למגורים תעשיה ומסחר.</a:t>
            </a:r>
          </a:p>
          <a:p>
            <a:r>
              <a:rPr lang="he-IL" sz="1050" baseline="0" dirty="0"/>
              <a:t>נתנה החלטת שמאית מכריעה לבנה אשד עי קיים היטל השבחה בגין התכנית לזכויות העורר בסך של 81 מיליון ₪ למועד אישור התכנית. </a:t>
            </a:r>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8</a:t>
            </a:fld>
            <a:endParaRPr lang="he-IL" dirty="0"/>
          </a:p>
        </p:txBody>
      </p:sp>
    </p:spTree>
    <p:extLst>
      <p:ext uri="{BB962C8B-B14F-4D97-AF65-F5344CB8AC3E}">
        <p14:creationId xmlns:p14="http://schemas.microsoft.com/office/powerpoint/2010/main" val="989143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5"/>
          </p:nvPr>
        </p:nvSpPr>
        <p:spPr/>
        <p:txBody>
          <a:bodyPr/>
          <a:lstStyle/>
          <a:p>
            <a:fld id="{73F92CF9-0B28-457A-9F8F-CE982C0129CD}" type="slidenum">
              <a:rPr lang="he-IL" smtClean="0"/>
              <a:t>9</a:t>
            </a:fld>
            <a:endParaRPr lang="he-IL" dirty="0"/>
          </a:p>
        </p:txBody>
      </p:sp>
    </p:spTree>
    <p:extLst>
      <p:ext uri="{BB962C8B-B14F-4D97-AF65-F5344CB8AC3E}">
        <p14:creationId xmlns:p14="http://schemas.microsoft.com/office/powerpoint/2010/main" val="3081303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t>ד'/אב/תשע"ט</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t>‹#›</a:t>
            </a:fld>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t>ד'/אב/תשע"ט</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t>‹#›</a:t>
            </a:fld>
            <a:endParaRPr lang="he-I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shoob-law.co.il/"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hyperlink" Target="mailto:sapir@shoob-law.co.il"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_CurrentProjects\צבי שוב עוורכי דין\shoob_logo.png"/>
          <p:cNvPicPr>
            <a:picLocks noChangeAspect="1" noChangeArrowheads="1"/>
          </p:cNvPicPr>
          <p:nvPr/>
        </p:nvPicPr>
        <p:blipFill>
          <a:blip r:embed="rId3" cstate="screen">
            <a:lum bright="-43000" contrast="-40000"/>
          </a:blip>
          <a:srcRect/>
          <a:stretch>
            <a:fillRect/>
          </a:stretch>
        </p:blipFill>
        <p:spPr bwMode="auto">
          <a:xfrm>
            <a:off x="4211960" y="188640"/>
            <a:ext cx="674664" cy="763609"/>
          </a:xfrm>
          <a:prstGeom prst="rect">
            <a:avLst/>
          </a:prstGeom>
          <a:noFill/>
          <a:effectLst>
            <a:glow rad="101600">
              <a:schemeClr val="bg1">
                <a:alpha val="60000"/>
              </a:schemeClr>
            </a:glow>
          </a:effectLst>
        </p:spPr>
      </p:pic>
      <p:pic>
        <p:nvPicPr>
          <p:cNvPr id="3" name="Picture 2" descr="C:\_CurrentProjects\צבי שוב עוורכי דין\shoob_logo.png"/>
          <p:cNvPicPr>
            <a:picLocks noChangeAspect="1" noChangeArrowheads="1"/>
          </p:cNvPicPr>
          <p:nvPr/>
        </p:nvPicPr>
        <p:blipFill>
          <a:blip r:embed="rId4" cstate="screen">
            <a:lum bright="-43000" contrast="-40000"/>
          </a:blip>
          <a:srcRect/>
          <a:stretch>
            <a:fillRect/>
          </a:stretch>
        </p:blipFill>
        <p:spPr bwMode="auto">
          <a:xfrm>
            <a:off x="2987824" y="1268760"/>
            <a:ext cx="3299027" cy="695383"/>
          </a:xfrm>
          <a:prstGeom prst="rect">
            <a:avLst/>
          </a:prstGeom>
          <a:noFill/>
          <a:effectLst>
            <a:glow rad="101600">
              <a:schemeClr val="bg1">
                <a:alpha val="60000"/>
              </a:schemeClr>
            </a:glow>
          </a:effectLst>
        </p:spPr>
      </p:pic>
      <p:sp>
        <p:nvSpPr>
          <p:cNvPr id="4" name="כותרת 3"/>
          <p:cNvSpPr>
            <a:spLocks noGrp="1"/>
          </p:cNvSpPr>
          <p:nvPr>
            <p:ph type="ctrTitle"/>
          </p:nvPr>
        </p:nvSpPr>
        <p:spPr>
          <a:xfrm>
            <a:off x="179512" y="2204864"/>
            <a:ext cx="8712968" cy="2304256"/>
          </a:xfrm>
        </p:spPr>
        <p:txBody>
          <a:bodyPr>
            <a:normAutofit fontScale="90000"/>
          </a:bodyPr>
          <a:lstStyle/>
          <a:p>
            <a:br>
              <a:rPr lang="he-IL"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he-IL"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he-IL"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br>
              <a:rPr lang="he-IL"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he-IL" sz="7300" b="1" dirty="0">
                <a:solidFill>
                  <a:srgbClr val="FF0000"/>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חידושים בהיטל השבחה</a:t>
            </a:r>
            <a:br>
              <a:rPr lang="he-IL" sz="73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56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יפעת בן אריה, עו"ד</a:t>
            </a:r>
            <a:br>
              <a:rPr lang="he-IL" sz="6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br>
              <a:rPr lang="he-IL" sz="6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2000" b="1" dirty="0">
                <a:latin typeface="David" panose="020E0502060401010101" pitchFamily="34" charset="-79"/>
                <a:cs typeface="David" panose="020E0502060401010101" pitchFamily="34" charset="-79"/>
              </a:rPr>
              <a:t>רח' החילזון 5 רמת גן </a:t>
            </a:r>
            <a:br>
              <a:rPr lang="he-IL" b="1" dirty="0">
                <a:latin typeface="David" panose="020E0502060401010101" pitchFamily="34" charset="-79"/>
                <a:cs typeface="David" panose="020E0502060401010101" pitchFamily="34" charset="-79"/>
              </a:rPr>
            </a:br>
            <a:r>
              <a:rPr lang="he-IL" sz="1800" b="1" dirty="0">
                <a:latin typeface="David" panose="020E0502060401010101" pitchFamily="34" charset="-79"/>
                <a:cs typeface="David" panose="020E0502060401010101" pitchFamily="34" charset="-79"/>
              </a:rPr>
              <a:t>טל': 03-5757170 ; פקס: 153-35757180</a:t>
            </a:r>
            <a:br>
              <a:rPr lang="he-IL" sz="1800" b="1" dirty="0">
                <a:latin typeface="David" panose="020E0502060401010101" pitchFamily="34" charset="-79"/>
                <a:cs typeface="David" panose="020E0502060401010101" pitchFamily="34" charset="-79"/>
              </a:rPr>
            </a:br>
            <a:r>
              <a:rPr lang="he-IL" sz="1800" b="1" dirty="0">
                <a:latin typeface="David" panose="020E0502060401010101" pitchFamily="34" charset="-79"/>
                <a:cs typeface="David" panose="020E0502060401010101" pitchFamily="34" charset="-79"/>
              </a:rPr>
              <a:t>אתר: </a:t>
            </a:r>
            <a:r>
              <a:rPr lang="en-US" sz="1800" b="1" dirty="0">
                <a:latin typeface="David" panose="020E0502060401010101" pitchFamily="34" charset="-79"/>
                <a:cs typeface="David" panose="020E0502060401010101" pitchFamily="34" charset="-79"/>
                <a:hlinkClick r:id="rId5"/>
              </a:rPr>
              <a:t>www.shoob-law.co.il</a:t>
            </a:r>
            <a:br>
              <a:rPr lang="en-US" sz="1800" b="1" dirty="0">
                <a:latin typeface="David" panose="020E0502060401010101" pitchFamily="34" charset="-79"/>
                <a:cs typeface="David" panose="020E0502060401010101" pitchFamily="34" charset="-79"/>
              </a:rPr>
            </a:br>
            <a:r>
              <a:rPr lang="he-IL" sz="1800" b="1" dirty="0">
                <a:latin typeface="David" panose="020E0502060401010101" pitchFamily="34" charset="-79"/>
                <a:cs typeface="David" panose="020E0502060401010101" pitchFamily="34" charset="-79"/>
              </a:rPr>
              <a:t>חפשו גם עו"ד על נדל"ן ב- </a:t>
            </a:r>
            <a:br>
              <a:rPr lang="he-IL"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br>
              <a:rPr lang="he-IL" sz="20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endParaRPr lang="he-IL" sz="1300" b="1"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pic>
        <p:nvPicPr>
          <p:cNvPr id="2050"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08753" y="5805264"/>
            <a:ext cx="309577" cy="30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07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876" y="260648"/>
            <a:ext cx="7775573" cy="6894195"/>
          </a:xfrm>
          <a:prstGeom prst="rect">
            <a:avLst/>
          </a:prstGeom>
        </p:spPr>
        <p:txBody>
          <a:bodyPr wrap="square">
            <a:spAutoFit/>
          </a:bodyPr>
          <a:lstStyle/>
          <a:p>
            <a:pPr lvl="0" algn="ctr"/>
            <a:r>
              <a:rPr lang="he-IL" sz="2600" b="1" u="sng" dirty="0">
                <a:solidFill>
                  <a:srgbClr val="FF0000"/>
                </a:solidFill>
                <a:latin typeface="David" panose="020E0502060401010101" pitchFamily="34" charset="-79"/>
                <a:cs typeface="David" panose="020E0502060401010101" pitchFamily="34" charset="-79"/>
              </a:rPr>
              <a:t>סעיף התכלות עצמית </a:t>
            </a:r>
          </a:p>
          <a:p>
            <a:pPr lvl="0" algn="just"/>
            <a:br>
              <a:rPr lang="en-US" sz="2600" b="1" u="sng" dirty="0">
                <a:latin typeface="David" panose="020E0502060401010101" pitchFamily="34" charset="-79"/>
                <a:cs typeface="David" panose="020E0502060401010101" pitchFamily="34" charset="-79"/>
              </a:rPr>
            </a:br>
            <a:r>
              <a:rPr lang="he-IL" sz="2600" b="1" u="sng" dirty="0">
                <a:latin typeface="David" panose="020E0502060401010101" pitchFamily="34" charset="-79"/>
                <a:cs typeface="David" panose="020E0502060401010101" pitchFamily="34" charset="-79"/>
              </a:rPr>
              <a:t>ערר 85312/16 מלון רם בת"א בע"מ ואח' נ' הו"מ לתו"ב ת"א (כב' היו"ר גילת אייל, 17.7.19)</a:t>
            </a:r>
          </a:p>
          <a:p>
            <a:pPr lvl="0" algn="just"/>
            <a:endParaRPr lang="en-US"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השאלה: האם העובדה שבין מועד אישור התכנית המשביחה, שכללה "סעיף התכלות עצמית", ובין מועד המימוש ותשלום היטל ההשבחה בגינה, פקעה התכנית, משפיעה על תוקפו של החיוב? </a:t>
            </a:r>
          </a:p>
          <a:p>
            <a:pPr algn="just"/>
            <a:endParaRPr lang="en-US" sz="2600" b="1" dirty="0">
              <a:solidFill>
                <a:srgbClr val="0070C0"/>
              </a:solidFill>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נקבע לאור האמור בפסק דינו של ביהמ"ש העליון בע"א 2761/09 </a:t>
            </a:r>
            <a:r>
              <a:rPr lang="he-IL" sz="2600" b="1" u="sng" dirty="0">
                <a:latin typeface="David" panose="020E0502060401010101" pitchFamily="34" charset="-79"/>
                <a:cs typeface="David" panose="020E0502060401010101" pitchFamily="34" charset="-79"/>
              </a:rPr>
              <a:t>הו"מ לתו"ב י-ם נ' הפטריארך היווני אורתודוכסי (27.8.12)</a:t>
            </a:r>
            <a:r>
              <a:rPr lang="he-IL" sz="2600" dirty="0">
                <a:latin typeface="David" panose="020E0502060401010101" pitchFamily="34" charset="-79"/>
                <a:cs typeface="David" panose="020E0502060401010101" pitchFamily="34" charset="-79"/>
              </a:rPr>
              <a:t>, (לפיו, עם פקיעתה של התכנית פוקע עימה אירוע המס ואם שולם יש להורות על השבה) כי התשובה לשאלה לעיל חיובית, </a:t>
            </a:r>
            <a:r>
              <a:rPr lang="he-IL" sz="2600" b="1" dirty="0">
                <a:solidFill>
                  <a:srgbClr val="0070C0"/>
                </a:solidFill>
                <a:latin typeface="David" panose="020E0502060401010101" pitchFamily="34" charset="-79"/>
                <a:cs typeface="David" panose="020E0502060401010101" pitchFamily="34" charset="-79"/>
              </a:rPr>
              <a:t>וכאשר המימוש מאוחר למועד הפקיעה, אין עוד בסיס לחיוב בהיטל השבחה בגין אותה תכנית. </a:t>
            </a:r>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051239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sz="2600" dirty="0">
                <a:latin typeface="David" panose="020E0502060401010101" pitchFamily="34" charset="-79"/>
                <a:cs typeface="David" panose="020E0502060401010101" pitchFamily="34" charset="-79"/>
              </a:rPr>
              <a:t>    </a:t>
            </a: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720540" y="382012"/>
            <a:ext cx="7775573" cy="6771084"/>
          </a:xfrm>
          <a:prstGeom prst="rect">
            <a:avLst/>
          </a:prstGeom>
        </p:spPr>
        <p:txBody>
          <a:bodyPr wrap="square">
            <a:spAutoFit/>
          </a:bodyPr>
          <a:lstStyle/>
          <a:p>
            <a:pPr lvl="0" algn="ctr"/>
            <a:r>
              <a:rPr lang="he-IL" sz="2600" b="1" u="sng" dirty="0">
                <a:solidFill>
                  <a:srgbClr val="FF0000"/>
                </a:solidFill>
                <a:latin typeface="David" panose="020E0502060401010101" pitchFamily="34" charset="-79"/>
                <a:cs typeface="David" panose="020E0502060401010101" pitchFamily="34" charset="-79"/>
              </a:rPr>
              <a:t>מע"מ</a:t>
            </a:r>
          </a:p>
          <a:p>
            <a:pPr algn="just"/>
            <a:r>
              <a:rPr lang="he-IL" sz="2600" b="1" u="sng" dirty="0">
                <a:latin typeface="David" panose="020E0502060401010101" pitchFamily="34" charset="-79"/>
                <a:cs typeface="David" panose="020E0502060401010101" pitchFamily="34" charset="-79"/>
              </a:rPr>
              <a:t>בר"מ 1621/18 אטבליסמנט סמונד נ' הו"מ לתו"ב שרונים  (כב' ביהמ"ש עליון 18.6.19) </a:t>
            </a:r>
            <a:endParaRPr lang="en-US" sz="2600" b="1" u="sng"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a:p>
            <a:pPr algn="just"/>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חלקות בתל מונד </a:t>
            </a:r>
          </a:p>
          <a:p>
            <a:pPr algn="just"/>
            <a:endParaRPr lang="en-US"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השאלה: האם יש לכלול את רכיב המע"מ בשווי הנכס לצורך חישוב שיעור היטל ההשבחה </a:t>
            </a:r>
            <a:r>
              <a:rPr lang="he-IL" sz="2600" b="1" dirty="0">
                <a:latin typeface="David" panose="020E0502060401010101" pitchFamily="34" charset="-79"/>
                <a:cs typeface="David" panose="020E0502060401010101" pitchFamily="34" charset="-79"/>
              </a:rPr>
              <a:t>הסוף לסתירות. </a:t>
            </a:r>
          </a:p>
          <a:p>
            <a:pPr algn="just"/>
            <a:endParaRPr lang="he-IL" sz="2600" b="1"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תקן מס' 11 שפרסמה מוצעת שמאי המקרקעין ב-2009 בשאלת הכללתו של רכיב המע"מ בשומות מקרקעין מפריד לצורך היטל השבחה בין שלושה סוגי שווקים של רוכשים פוטנציאלים:</a:t>
            </a:r>
          </a:p>
          <a:p>
            <a:pPr algn="just"/>
            <a:r>
              <a:rPr lang="he-IL" sz="2600" dirty="0">
                <a:latin typeface="David" panose="020E0502060401010101" pitchFamily="34" charset="-79"/>
                <a:cs typeface="David" panose="020E0502060401010101" pitchFamily="34" charset="-79"/>
              </a:rPr>
              <a:t> </a:t>
            </a:r>
            <a:r>
              <a:rPr lang="he-IL" sz="2600" u="sng" dirty="0">
                <a:latin typeface="David" panose="020E0502060401010101" pitchFamily="34" charset="-79"/>
                <a:cs typeface="David" panose="020E0502060401010101" pitchFamily="34" charset="-79"/>
              </a:rPr>
              <a:t>שוק של פרטיים </a:t>
            </a:r>
            <a:r>
              <a:rPr lang="he-IL" sz="2600" dirty="0">
                <a:latin typeface="David" panose="020E0502060401010101" pitchFamily="34" charset="-79"/>
                <a:cs typeface="David" panose="020E0502060401010101" pitchFamily="34" charset="-79"/>
              </a:rPr>
              <a:t>שבו יש לכלול מע"מ</a:t>
            </a:r>
          </a:p>
          <a:p>
            <a:pPr algn="just"/>
            <a:r>
              <a:rPr lang="he-IL" sz="2600" u="sng" dirty="0">
                <a:latin typeface="David" panose="020E0502060401010101" pitchFamily="34" charset="-79"/>
                <a:cs typeface="David" panose="020E0502060401010101" pitchFamily="34" charset="-79"/>
              </a:rPr>
              <a:t>שוק של עוסקים </a:t>
            </a:r>
            <a:r>
              <a:rPr lang="he-IL" sz="2600" dirty="0">
                <a:latin typeface="David" panose="020E0502060401010101" pitchFamily="34" charset="-79"/>
                <a:cs typeface="David" panose="020E0502060401010101" pitchFamily="34" charset="-79"/>
              </a:rPr>
              <a:t>שבו אין לכלול מע"מ</a:t>
            </a:r>
          </a:p>
          <a:p>
            <a:pPr algn="just"/>
            <a:r>
              <a:rPr lang="he-IL" sz="2600" u="sng" dirty="0">
                <a:latin typeface="David" panose="020E0502060401010101" pitchFamily="34" charset="-79"/>
                <a:cs typeface="David" panose="020E0502060401010101" pitchFamily="34" charset="-79"/>
              </a:rPr>
              <a:t>שוק מעורב - </a:t>
            </a:r>
            <a:r>
              <a:rPr lang="he-IL" sz="2600" dirty="0">
                <a:latin typeface="David" panose="020E0502060401010101" pitchFamily="34" charset="-79"/>
                <a:cs typeface="David" panose="020E0502060401010101" pitchFamily="34" charset="-79"/>
              </a:rPr>
              <a:t> כלל, לא ייכלל המע"מ בכפוף לשיקו"ד השמאי </a:t>
            </a:r>
          </a:p>
          <a:p>
            <a:pPr algn="just"/>
            <a:endParaRPr lang="he-IL" dirty="0"/>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594276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720538" y="0"/>
            <a:ext cx="7775573" cy="7325082"/>
          </a:xfrm>
          <a:prstGeom prst="rect">
            <a:avLst/>
          </a:prstGeom>
        </p:spPr>
        <p:txBody>
          <a:bodyPr wrap="square">
            <a:spAutoFit/>
          </a:bodyPr>
          <a:lstStyle/>
          <a:p>
            <a:pPr lvl="0"/>
            <a:r>
              <a:rPr lang="he-IL" dirty="0"/>
              <a:t> </a:t>
            </a:r>
            <a:endParaRPr lang="en-US" dirty="0"/>
          </a:p>
          <a:p>
            <a:pPr algn="just"/>
            <a:r>
              <a:rPr lang="he-IL" sz="2600" dirty="0">
                <a:latin typeface="David" panose="020E0502060401010101" pitchFamily="34" charset="-79"/>
                <a:cs typeface="David" panose="020E0502060401010101" pitchFamily="34" charset="-79"/>
              </a:rPr>
              <a:t>לפי תקן 11 הגדרת השוק אליו משתייך הנכס הנישום משליכה על הכללת המע"מ בשומת מקרקעין ולשם כך, התקן מבחין בין שווקים שונים ומכיר בכך שלא כל ה"שחקנים" פועלים באותו שוק... אם שומת ההשבחה תכלול את רכיב המע"מ מקום שבו ההתחשבות בו אינה מבטאת את מחירו האמיתי של הנכס במקרקעין הדבר לא יעלה בקנה אחד עם דרישה הסעיף לחוק. </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כידוע, העמדה העקרונית היא שעל הדינים החלים על חישוב היטל השבחה לשקף את הפרקטיקה השמאית כל עוד לא סותרת את הוראות הדין. לכן סבר בית המשפט, כי ראוי לנהוג לפי הכלל המעוגן בתקן 11, בקבעו כי </a:t>
            </a:r>
            <a:r>
              <a:rPr lang="he-IL" sz="2600" b="1" dirty="0">
                <a:solidFill>
                  <a:srgbClr val="0070C0"/>
                </a:solidFill>
                <a:latin typeface="David" panose="020E0502060401010101" pitchFamily="34" charset="-79"/>
                <a:cs typeface="David" panose="020E0502060401010101" pitchFamily="34" charset="-79"/>
              </a:rPr>
              <a:t>ככלל שומת היטל השבחה שתינתן בשוק מעורב לא תכלול את רכיב המע"מ אולם ניתן יהיה לחרוג מכך בשים לב למאפיינים המנויים בתקן. </a:t>
            </a:r>
            <a:r>
              <a:rPr lang="he-IL" sz="2600" dirty="0">
                <a:latin typeface="David" panose="020E0502060401010101" pitchFamily="34" charset="-79"/>
                <a:cs typeface="David" panose="020E0502060401010101" pitchFamily="34" charset="-79"/>
              </a:rPr>
              <a:t>(שווי הנכס וגודלו הפיזי , רמת המורכבות הדרושה לצורך מימוש השימוש המיטבי בנכס וסוג בעל הזכות בנכס)</a:t>
            </a:r>
            <a:endParaRPr lang="en-US" sz="2600" dirty="0">
              <a:latin typeface="David" panose="020E0502060401010101" pitchFamily="34" charset="-79"/>
              <a:cs typeface="David" panose="020E0502060401010101" pitchFamily="34" charset="-79"/>
            </a:endParaRPr>
          </a:p>
          <a:p>
            <a:endParaRPr lang="he-IL" dirty="0"/>
          </a:p>
          <a:p>
            <a:r>
              <a:rPr lang="he-IL" dirty="0">
                <a:latin typeface="David" panose="020E0502060401010101" pitchFamily="34" charset="-79"/>
                <a:cs typeface="David" panose="020E0502060401010101" pitchFamily="34" charset="-79"/>
              </a:rPr>
              <a:t>* כרגע מצוי הליך תלוי בדנ"מ 4539/19 </a:t>
            </a:r>
            <a:r>
              <a:rPr lang="he-IL" u="sng" dirty="0">
                <a:latin typeface="David" panose="020E0502060401010101" pitchFamily="34" charset="-79"/>
                <a:cs typeface="David" panose="020E0502060401010101" pitchFamily="34" charset="-79"/>
              </a:rPr>
              <a:t>הו"מ לתו"ב שרונים נ' אטבליסמנט סמונד</a:t>
            </a:r>
            <a:endParaRPr lang="en-US"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45230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321507" y="184931"/>
            <a:ext cx="8365292" cy="7171194"/>
          </a:xfrm>
          <a:prstGeom prst="rect">
            <a:avLst/>
          </a:prstGeom>
        </p:spPr>
        <p:txBody>
          <a:bodyPr wrap="square">
            <a:spAutoFit/>
          </a:bodyPr>
          <a:lstStyle/>
          <a:p>
            <a:pPr lvl="0"/>
            <a:r>
              <a:rPr lang="he-IL" dirty="0"/>
              <a:t> </a:t>
            </a:r>
          </a:p>
          <a:p>
            <a:pPr lvl="0" algn="ctr"/>
            <a:r>
              <a:rPr lang="he-IL" sz="2600" b="1" u="sng" dirty="0">
                <a:solidFill>
                  <a:srgbClr val="FF0000"/>
                </a:solidFill>
                <a:latin typeface="David" panose="020E0502060401010101" pitchFamily="34" charset="-79"/>
                <a:cs typeface="David" panose="020E0502060401010101" pitchFamily="34" charset="-79"/>
              </a:rPr>
              <a:t>"מימוש" לצורך היטל השבחה  </a:t>
            </a:r>
          </a:p>
          <a:p>
            <a:pPr lvl="0"/>
            <a:r>
              <a:rPr lang="he-IL" sz="2600" b="1" u="sng" dirty="0">
                <a:latin typeface="David" panose="020E0502060401010101" pitchFamily="34" charset="-79"/>
                <a:cs typeface="David" panose="020E0502060401010101" pitchFamily="34" charset="-79"/>
              </a:rPr>
              <a:t>ערר 8004/18 אספן גרופ נ' הו"מ לתו"ב קרית שמונה (כב' היו"ר חגית דרורי גרנות 16.5.19)</a:t>
            </a:r>
          </a:p>
          <a:p>
            <a:pPr lvl="0"/>
            <a:endParaRPr lang="en-US" sz="2600" dirty="0">
              <a:latin typeface="David" panose="020E0502060401010101" pitchFamily="34" charset="-79"/>
              <a:cs typeface="David" panose="020E0502060401010101" pitchFamily="34" charset="-79"/>
            </a:endParaRPr>
          </a:p>
          <a:p>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מגרשים 1 ו-2 לפי תכנית ג/אזהו"ת צפוני קרית שמונה)</a:t>
            </a:r>
          </a:p>
          <a:p>
            <a:r>
              <a:rPr lang="he-IL" sz="2600" b="1" dirty="0">
                <a:solidFill>
                  <a:srgbClr val="0070C0"/>
                </a:solidFill>
                <a:latin typeface="David" panose="020E0502060401010101" pitchFamily="34" charset="-79"/>
                <a:cs typeface="David" panose="020E0502060401010101" pitchFamily="34" charset="-79"/>
              </a:rPr>
              <a:t>האם הליך מיזוג הוא "מימוש זכויות" לעניין חבות בהיטל השבחה ?</a:t>
            </a:r>
          </a:p>
          <a:p>
            <a:endParaRPr lang="he-IL" sz="2600" b="1" dirty="0">
              <a:solidFill>
                <a:srgbClr val="0070C0"/>
              </a:solidFill>
              <a:latin typeface="David" panose="020E0502060401010101" pitchFamily="34" charset="-79"/>
              <a:cs typeface="David" panose="020E0502060401010101" pitchFamily="34" charset="-79"/>
            </a:endParaRPr>
          </a:p>
          <a:p>
            <a:r>
              <a:rPr lang="he-IL" sz="2600" u="sng" dirty="0">
                <a:latin typeface="David" panose="020E0502060401010101" pitchFamily="34" charset="-79"/>
                <a:cs typeface="David" panose="020E0502060401010101" pitchFamily="34" charset="-79"/>
              </a:rPr>
              <a:t>פעולת המיזוג היא פעולה רצונית</a:t>
            </a:r>
            <a:r>
              <a:rPr lang="he-IL" sz="2600" dirty="0">
                <a:latin typeface="David" panose="020E0502060401010101" pitchFamily="34" charset="-79"/>
                <a:cs typeface="David" panose="020E0502060401010101" pitchFamily="34" charset="-79"/>
              </a:rPr>
              <a:t> שלא חל עליה פטור להעברה מכוח דין בו הרציונאל הוא כי ההעברה היא לא מרצונם של הצדדים אלא בשל כפייה של הדין. לכן לא ניתן לראות בהליך מיזוג חברות כ"העברה מכוח דין", אלא, כפעולה רצונית כלכלית שנעשית בהתאם לרצונם החופשי של הצדדים ולבחירתם. לכן נקבע כי , </a:t>
            </a:r>
            <a:r>
              <a:rPr lang="he-IL" sz="2600" b="1" dirty="0">
                <a:solidFill>
                  <a:srgbClr val="0070C0"/>
                </a:solidFill>
                <a:latin typeface="David" panose="020E0502060401010101" pitchFamily="34" charset="-79"/>
                <a:cs typeface="David" panose="020E0502060401010101" pitchFamily="34" charset="-79"/>
              </a:rPr>
              <a:t>מיזוג חברות מהווה "מימוש זכויות" לצורך היטל השבחה. </a:t>
            </a: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47480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457200" y="382012"/>
            <a:ext cx="8038914" cy="6894195"/>
          </a:xfrm>
          <a:prstGeom prst="rect">
            <a:avLst/>
          </a:prstGeom>
        </p:spPr>
        <p:txBody>
          <a:bodyPr wrap="square">
            <a:spAutoFit/>
          </a:bodyPr>
          <a:lstStyle/>
          <a:p>
            <a:pPr lvl="0" algn="just"/>
            <a:r>
              <a:rPr lang="he-IL" dirty="0"/>
              <a:t> </a:t>
            </a:r>
            <a:r>
              <a:rPr lang="he-IL" sz="2600" dirty="0">
                <a:latin typeface="David" panose="020E0502060401010101" pitchFamily="34" charset="-79"/>
                <a:cs typeface="David" panose="020E0502060401010101" pitchFamily="34" charset="-79"/>
              </a:rPr>
              <a:t>עמדה זו עולה בקנה אחד עם ההלכה שנפסקה </a:t>
            </a:r>
            <a:r>
              <a:rPr lang="he-IL" sz="2600" b="1" u="sng" dirty="0">
                <a:latin typeface="David" panose="020E0502060401010101" pitchFamily="34" charset="-79"/>
                <a:cs typeface="David" panose="020E0502060401010101" pitchFamily="34" charset="-79"/>
              </a:rPr>
              <a:t>בע"א 6126/98 חברת חלקה 510  בגוש 6043 (בפירוק מרצון) נ' הו"מ לתו"ב חולון</a:t>
            </a:r>
            <a:r>
              <a:rPr lang="he-IL" sz="2600" dirty="0">
                <a:latin typeface="David" panose="020E0502060401010101" pitchFamily="34" charset="-79"/>
                <a:cs typeface="David" panose="020E0502060401010101" pitchFamily="34" charset="-79"/>
              </a:rPr>
              <a:t>. לפיה, </a:t>
            </a:r>
            <a:r>
              <a:rPr lang="he-IL" sz="2600" b="1" dirty="0">
                <a:solidFill>
                  <a:srgbClr val="0070C0"/>
                </a:solidFill>
                <a:latin typeface="David" panose="020E0502060401010101" pitchFamily="34" charset="-79"/>
                <a:cs typeface="David" panose="020E0502060401010101" pitchFamily="34" charset="-79"/>
              </a:rPr>
              <a:t>העברת מניות מחב' אל בעלי מניותה עקב פירוק החברה מרצון היא בגדר מימוש. </a:t>
            </a:r>
          </a:p>
          <a:p>
            <a:pPr algn="just"/>
            <a:endParaRPr lang="he-IL" sz="2600" b="1" dirty="0">
              <a:solidFill>
                <a:srgbClr val="0070C0"/>
              </a:solidFill>
              <a:latin typeface="David" panose="020E0502060401010101" pitchFamily="34" charset="-79"/>
              <a:cs typeface="David" panose="020E0502060401010101" pitchFamily="34" charset="-79"/>
            </a:endParaRPr>
          </a:p>
          <a:p>
            <a:pPr algn="just"/>
            <a:r>
              <a:rPr lang="he-IL" sz="2600" b="1" u="sng" dirty="0">
                <a:latin typeface="David" panose="020E0502060401010101" pitchFamily="34" charset="-79"/>
                <a:cs typeface="David" panose="020E0502060401010101" pitchFamily="34" charset="-79"/>
              </a:rPr>
              <a:t>ערר 6093/14 אלייד מפעלי מתכת בע"מ נ' הו"מ לתו"ב באר טוביה </a:t>
            </a:r>
            <a:r>
              <a:rPr lang="he-IL" sz="2600" b="1" dirty="0">
                <a:solidFill>
                  <a:srgbClr val="0070C0"/>
                </a:solidFill>
                <a:latin typeface="David" panose="020E0502060401010101" pitchFamily="34" charset="-79"/>
                <a:cs typeface="David" panose="020E0502060401010101" pitchFamily="34" charset="-79"/>
              </a:rPr>
              <a:t>העברה מחברת "בת" לחברת "אם" עקב מיזוג חברות מהווה מימוש זכויות לצורך חיוב בהיטל השבחה מדובר כאמור בפעולה רצונית להבדיל מכוח הדין. </a:t>
            </a:r>
          </a:p>
          <a:p>
            <a:endParaRPr lang="he-IL" sz="2600" b="1" dirty="0">
              <a:solidFill>
                <a:srgbClr val="0070C0"/>
              </a:solidFill>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r>
              <a:rPr lang="he-IL" sz="2600" b="1" dirty="0">
                <a:latin typeface="David" panose="020E0502060401010101" pitchFamily="34" charset="-79"/>
                <a:cs typeface="David" panose="020E0502060401010101" pitchFamily="34" charset="-79"/>
              </a:rPr>
              <a:t>ערר 183/16 טל לוי ואח' נ' הו"מ לתו"ב רעננה (כב' היו"ר רונית אלפר 6.9.16) </a:t>
            </a:r>
            <a:r>
              <a:rPr lang="he-IL" sz="2600" b="1" dirty="0">
                <a:solidFill>
                  <a:srgbClr val="0070C0"/>
                </a:solidFill>
                <a:latin typeface="David" panose="020E0502060401010101" pitchFamily="34" charset="-79"/>
                <a:cs typeface="David" panose="020E0502060401010101" pitchFamily="34" charset="-79"/>
              </a:rPr>
              <a:t>הסכם חלוקת דירות בין חברי קבוצת רכישה אינו מהווה מימוש זכויות המחייב בתשלום היטל השבחה. </a:t>
            </a: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37557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720540" y="382012"/>
            <a:ext cx="7775573" cy="6894195"/>
          </a:xfrm>
          <a:prstGeom prst="rect">
            <a:avLst/>
          </a:prstGeom>
        </p:spPr>
        <p:txBody>
          <a:bodyPr wrap="square">
            <a:spAutoFit/>
          </a:bodyPr>
          <a:lstStyle/>
          <a:p>
            <a:pPr lvl="0"/>
            <a:r>
              <a:rPr lang="he-IL" sz="2600" dirty="0">
                <a:latin typeface="David" panose="020E0502060401010101" pitchFamily="34" charset="-79"/>
                <a:cs typeface="David" panose="020E0502060401010101" pitchFamily="34" charset="-79"/>
              </a:rPr>
              <a:t> </a:t>
            </a:r>
            <a:r>
              <a:rPr lang="he-IL" sz="2600" b="1" u="sng" dirty="0">
                <a:latin typeface="David" panose="020E0502060401010101" pitchFamily="34" charset="-79"/>
                <a:cs typeface="David" panose="020E0502060401010101" pitchFamily="34" charset="-79"/>
              </a:rPr>
              <a:t>ערר 8027-02-18 רפאל פרכטר ואח' נ' הו"מ לתו"ב עמק חפר (כב' היו"ר עו"ד רונית אלפר, 11.12.18)</a:t>
            </a:r>
            <a:endParaRPr lang="en-US" sz="2600" b="1" u="sng" dirty="0">
              <a:latin typeface="David" panose="020E0502060401010101" pitchFamily="34" charset="-79"/>
              <a:cs typeface="David" panose="020E0502060401010101" pitchFamily="34" charset="-79"/>
            </a:endParaRPr>
          </a:p>
          <a:p>
            <a:endParaRPr lang="he-IL" sz="2600" u="sng" dirty="0">
              <a:latin typeface="David" panose="020E0502060401010101" pitchFamily="34" charset="-79"/>
              <a:cs typeface="David" panose="020E0502060401010101" pitchFamily="34" charset="-79"/>
            </a:endParaRPr>
          </a:p>
          <a:p>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גוש 8310 חלקה 15, גוש 8312 חלקות 41, 42, 46, כפר חיים.</a:t>
            </a:r>
          </a:p>
          <a:p>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השאלה: האם הסכם בין יורשים, שנכרת לאחר מתן צו הירושה, מהווה חלק מתהליך ההורשה החוסה תחת "העברה מכוח הדין" וע"כ אינו נחשב כמימוש זכויות או שמא מדובר בהליך רצוני שאינו מחויב מכוח הדין וע"כ מהווה מימוש זכויות?</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העברת זכויות במקרה זה הגם שהיא כוללת רכיבים רצוניים מסויימים (כמו למשל זהות היורש אליו יועברו הזכויות בנחלה ושיעור הפיצוי ליתר היורשים) חוסה תחת העברה מכוח הדין. </a:t>
            </a: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56919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42162" y="509394"/>
            <a:ext cx="7775573" cy="7294305"/>
          </a:xfrm>
          <a:prstGeom prst="rect">
            <a:avLst/>
          </a:prstGeom>
        </p:spPr>
        <p:txBody>
          <a:bodyPr wrap="square">
            <a:spAutoFit/>
          </a:bodyPr>
          <a:lstStyle/>
          <a:p>
            <a:r>
              <a:rPr lang="he-IL" sz="2600" dirty="0">
                <a:latin typeface="David" panose="020E0502060401010101" pitchFamily="34" charset="-79"/>
                <a:cs typeface="David" panose="020E0502060401010101" pitchFamily="34" charset="-79"/>
              </a:rPr>
              <a:t>שכן, הורתה בפעולה שנקבע בדין (חוק הירושה) ועיקר יסודותיה נכפים מכוח הדין (עצם העובדה שיש להעביר הזכויות במקרקעין ליורש אחד). לכן נקבע, </a:t>
            </a:r>
            <a:r>
              <a:rPr lang="he-IL" sz="2600" b="1" dirty="0">
                <a:solidFill>
                  <a:srgbClr val="0070C0"/>
                </a:solidFill>
                <a:latin typeface="David" panose="020E0502060401010101" pitchFamily="34" charset="-79"/>
                <a:cs typeface="David" panose="020E0502060401010101" pitchFamily="34" charset="-79"/>
              </a:rPr>
              <a:t>הסכם בין יורשים מהווה "העברה מכוח הדין", ועל כן אינו מהווה "מימוש זכויות". </a:t>
            </a:r>
          </a:p>
          <a:p>
            <a:pPr lvl="0"/>
            <a:endParaRPr lang="he-IL" sz="2600" b="1" u="sng" dirty="0">
              <a:latin typeface="David" panose="020E0502060401010101" pitchFamily="34" charset="-79"/>
              <a:cs typeface="David" panose="020E0502060401010101" pitchFamily="34" charset="-79"/>
            </a:endParaRPr>
          </a:p>
          <a:p>
            <a:pPr lvl="0"/>
            <a:endParaRPr lang="he-IL" sz="2600" b="1" u="sng" dirty="0">
              <a:latin typeface="David" panose="020E0502060401010101" pitchFamily="34" charset="-79"/>
              <a:cs typeface="David" panose="020E0502060401010101" pitchFamily="34" charset="-79"/>
            </a:endParaRPr>
          </a:p>
          <a:p>
            <a:pPr lvl="0"/>
            <a:r>
              <a:rPr lang="he-IL" sz="2600" b="1" u="sng" dirty="0">
                <a:latin typeface="David" panose="020E0502060401010101" pitchFamily="34" charset="-79"/>
                <a:cs typeface="David" panose="020E0502060401010101" pitchFamily="34" charset="-79"/>
              </a:rPr>
              <a:t>ערר  8032-03-18 פלונית נ' הו"מ לתו"ב שהם (כב' היו"ר רונית אלפר 11.11.18)</a:t>
            </a:r>
          </a:p>
          <a:p>
            <a:pPr lvl="0"/>
            <a:endParaRPr lang="en-US" sz="2600" b="1" u="sng" dirty="0">
              <a:latin typeface="David" panose="020E0502060401010101" pitchFamily="34" charset="-79"/>
              <a:cs typeface="David" panose="020E0502060401010101" pitchFamily="34" charset="-79"/>
            </a:endParaRPr>
          </a:p>
          <a:p>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גוש 6855 חלקה 17  האודם 33 שוהם, מגרש 166 ע"פ תכנית גז /במ/9/69 </a:t>
            </a:r>
          </a:p>
          <a:p>
            <a:endParaRPr lang="he-IL" sz="2600" dirty="0">
              <a:latin typeface="David" panose="020E0502060401010101" pitchFamily="34" charset="-79"/>
              <a:cs typeface="David" panose="020E0502060401010101" pitchFamily="34" charset="-79"/>
            </a:endParaRPr>
          </a:p>
          <a:p>
            <a:pPr algn="just"/>
            <a:r>
              <a:rPr lang="he-IL" sz="2600" b="1" dirty="0">
                <a:solidFill>
                  <a:srgbClr val="0070C0"/>
                </a:solidFill>
                <a:latin typeface="David" panose="020E0502060401010101" pitchFamily="34" charset="-79"/>
                <a:cs typeface="David" panose="020E0502060401010101" pitchFamily="34" charset="-79"/>
              </a:rPr>
              <a:t>העברת זכויות במסגרת "הסכם גירושין" שקיבל תוקף של פסק דין מהווה מימוש המקים חבות בהיטל השבחה. </a:t>
            </a:r>
            <a:endParaRPr lang="en-US" sz="2600" b="1" dirty="0">
              <a:solidFill>
                <a:srgbClr val="0070C0"/>
              </a:solidFill>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820325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4953" y="489918"/>
            <a:ext cx="7775573" cy="7694414"/>
          </a:xfrm>
          <a:prstGeom prst="rect">
            <a:avLst/>
          </a:prstGeom>
        </p:spPr>
        <p:txBody>
          <a:bodyPr wrap="square">
            <a:spAutoFit/>
          </a:bodyPr>
          <a:lstStyle/>
          <a:p>
            <a:pPr lvl="0" algn="just"/>
            <a:r>
              <a:rPr lang="he-IL" sz="2600" b="1" u="sng" dirty="0">
                <a:latin typeface="David" panose="020E0502060401010101" pitchFamily="34" charset="-79"/>
                <a:cs typeface="David" panose="020E0502060401010101" pitchFamily="34" charset="-79"/>
              </a:rPr>
              <a:t>ערר 119/16 יורשי המנוח בן חמו יהודה נ' הו"מ לתו"ב יבנה (כב' היו"ר רונית אלפר, 26.7.18)</a:t>
            </a:r>
          </a:p>
          <a:p>
            <a:pPr lvl="0" algn="just"/>
            <a:endParaRPr lang="en-US" sz="2600" b="1" u="sng" dirty="0">
              <a:latin typeface="David" panose="020E0502060401010101" pitchFamily="34" charset="-79"/>
              <a:cs typeface="David" panose="020E0502060401010101" pitchFamily="34" charset="-79"/>
            </a:endParaRPr>
          </a:p>
          <a:p>
            <a:pPr algn="just"/>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גוש 4943 חלקה 44, רחוב החבצלת רעננה.</a:t>
            </a:r>
            <a:endParaRPr lang="en-US" sz="2600" dirty="0">
              <a:latin typeface="David" panose="020E0502060401010101" pitchFamily="34" charset="-79"/>
              <a:cs typeface="David" panose="020E0502060401010101" pitchFamily="34" charset="-79"/>
            </a:endParaRPr>
          </a:p>
          <a:p>
            <a:pPr algn="just"/>
            <a:r>
              <a:rPr lang="en-US" sz="2600" dirty="0">
                <a:latin typeface="David" panose="020E0502060401010101" pitchFamily="34" charset="-79"/>
                <a:cs typeface="David" panose="020E0502060401010101" pitchFamily="34" charset="-79"/>
              </a:rPr>
              <a:t> </a:t>
            </a:r>
          </a:p>
          <a:p>
            <a:pPr algn="just"/>
            <a:r>
              <a:rPr lang="he-IL" sz="2600" dirty="0">
                <a:latin typeface="David" panose="020E0502060401010101" pitchFamily="34" charset="-79"/>
                <a:cs typeface="David" panose="020E0502060401010101" pitchFamily="34" charset="-79"/>
              </a:rPr>
              <a:t>האם </a:t>
            </a:r>
            <a:r>
              <a:rPr lang="he-IL" sz="2600" b="1" dirty="0">
                <a:latin typeface="David" panose="020E0502060401010101" pitchFamily="34" charset="-79"/>
                <a:cs typeface="David" panose="020E0502060401010101" pitchFamily="34" charset="-79"/>
              </a:rPr>
              <a:t>שוכר עמידר </a:t>
            </a:r>
            <a:r>
              <a:rPr lang="he-IL" sz="2600" dirty="0">
                <a:latin typeface="David" panose="020E0502060401010101" pitchFamily="34" charset="-79"/>
                <a:cs typeface="David" panose="020E0502060401010101" pitchFamily="34" charset="-79"/>
              </a:rPr>
              <a:t>נחשב ל"בעל זכויות לצורך תשלום היטל השבחה?</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ועדת הערר קבעה כי סממני הבעלות, לדוגמא, זכות ההעברה, זכות להוספת בנייה והזכות לערוך שינויים שייכים לעמידר. העובדה כי המנוח שכר את המקרקעין מעמידר בצירוף פרשנות החוזה, מובילות למסקנה כי במועד אישורה של התכנית המשביחה לא החזיק המנוח בזכות בעלות ו/או חכירה לדורות ולכן, אין מקום לחייבו בהיטל השבחה. כלומר, </a:t>
            </a:r>
            <a:r>
              <a:rPr lang="he-IL" sz="2600" b="1" dirty="0">
                <a:solidFill>
                  <a:srgbClr val="0070C0"/>
                </a:solidFill>
                <a:latin typeface="David" panose="020E0502060401010101" pitchFamily="34" charset="-79"/>
                <a:cs typeface="David" panose="020E0502060401010101" pitchFamily="34" charset="-79"/>
              </a:rPr>
              <a:t>שוכר עמידר לא ייחשב כבעל זכויות לצורך תשלום היטל השבחה</a:t>
            </a:r>
            <a:endParaRPr lang="en-US" sz="2600" b="1" dirty="0">
              <a:solidFill>
                <a:srgbClr val="0070C0"/>
              </a:solidFill>
              <a:latin typeface="David" panose="020E0502060401010101" pitchFamily="34" charset="-79"/>
              <a:cs typeface="David" panose="020E0502060401010101" pitchFamily="34" charset="-79"/>
            </a:endParaRPr>
          </a:p>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86271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4953" y="489918"/>
            <a:ext cx="7775573" cy="7694414"/>
          </a:xfrm>
          <a:prstGeom prst="rect">
            <a:avLst/>
          </a:prstGeom>
        </p:spPr>
        <p:txBody>
          <a:bodyPr wrap="square">
            <a:spAutoFit/>
          </a:bodyPr>
          <a:lstStyle/>
          <a:p>
            <a:pPr lvl="0" algn="ctr"/>
            <a:r>
              <a:rPr lang="he-IL" sz="2600" b="1" u="sng" dirty="0">
                <a:solidFill>
                  <a:srgbClr val="FF0000"/>
                </a:solidFill>
                <a:latin typeface="David" panose="020E0502060401010101" pitchFamily="34" charset="-79"/>
                <a:cs typeface="David" panose="020E0502060401010101" pitchFamily="34" charset="-79"/>
              </a:rPr>
              <a:t>פטור מהיטל השבחה "שכונת שיקום" </a:t>
            </a:r>
          </a:p>
          <a:p>
            <a:pPr lvl="0" algn="just"/>
            <a:endParaRPr lang="he-IL" sz="2600" b="1" u="sng" dirty="0">
              <a:latin typeface="David" panose="020E0502060401010101" pitchFamily="34" charset="-79"/>
              <a:cs typeface="David" panose="020E0502060401010101" pitchFamily="34" charset="-79"/>
            </a:endParaRPr>
          </a:p>
          <a:p>
            <a:pPr lvl="0" algn="just"/>
            <a:r>
              <a:rPr lang="he-IL" sz="2600" b="1" u="sng" dirty="0">
                <a:latin typeface="David" panose="020E0502060401010101" pitchFamily="34" charset="-79"/>
                <a:cs typeface="David" panose="020E0502060401010101" pitchFamily="34" charset="-79"/>
              </a:rPr>
              <a:t>ערר (ת"א) 85064/15 מדמוני שושנה נ' הו"מ לתו"ב ת"א (כב' היו"ר גילת אייל 21.7.19) </a:t>
            </a:r>
            <a:endParaRPr lang="en-US" sz="2600" b="1" u="sng"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השאלה: האם פטור לפי ס' 19 (ב) (1) חל במקרה של מכר נכס מגורים בנוי בתחום שכונת שיקום או שמא נשללת תחולתו מקום שבו נקבע מבחינה שמאית כי השימוש היעיל והטוב במקרקעין למועד הקובע של המימוש דהיינו במועד המכר, הוא הריסת המבנה הקיים במקרקעין ובנייה תחתיו?</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בפסק דינו של בית המשפט העליון ברע"א 8565/10 </a:t>
            </a:r>
            <a:r>
              <a:rPr lang="he-IL" sz="2600" b="1" u="sng" dirty="0">
                <a:latin typeface="David" panose="020E0502060401010101" pitchFamily="34" charset="-79"/>
                <a:cs typeface="David" panose="020E0502060401010101" pitchFamily="34" charset="-79"/>
              </a:rPr>
              <a:t>נאסר עמאש נ' הו"מ לתו"ב שומרו</a:t>
            </a:r>
            <a:r>
              <a:rPr lang="he-IL" sz="2600" b="1" dirty="0">
                <a:latin typeface="David" panose="020E0502060401010101" pitchFamily="34" charset="-79"/>
                <a:cs typeface="David" panose="020E0502060401010101" pitchFamily="34" charset="-79"/>
              </a:rPr>
              <a:t>ן </a:t>
            </a:r>
            <a:r>
              <a:rPr lang="he-IL" sz="2600" dirty="0">
                <a:latin typeface="David" panose="020E0502060401010101" pitchFamily="34" charset="-79"/>
                <a:cs typeface="David" panose="020E0502060401010101" pitchFamily="34" charset="-79"/>
              </a:rPr>
              <a:t>נקבע כי </a:t>
            </a:r>
            <a:r>
              <a:rPr lang="he-IL" sz="2600" b="1" dirty="0">
                <a:solidFill>
                  <a:srgbClr val="0070C0"/>
                </a:solidFill>
                <a:latin typeface="David" panose="020E0502060401010101" pitchFamily="34" charset="-79"/>
                <a:cs typeface="David" panose="020E0502060401010101" pitchFamily="34" charset="-79"/>
              </a:rPr>
              <a:t>הפטור לא יינתן מקום בו מבוקשת בניה חדשה. </a:t>
            </a:r>
            <a:endParaRPr lang="he-IL" sz="2600" dirty="0">
              <a:latin typeface="David" panose="020E0502060401010101" pitchFamily="34" charset="-79"/>
              <a:cs typeface="David" panose="020E0502060401010101" pitchFamily="34" charset="-79"/>
            </a:endParaRPr>
          </a:p>
          <a:p>
            <a:pPr algn="just"/>
            <a:endParaRPr lang="en-US" sz="2600"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a:p>
            <a:pPr algn="just"/>
            <a:endParaRPr lang="he-IL" sz="2600" b="1" dirty="0">
              <a:solidFill>
                <a:srgbClr val="0070C0"/>
              </a:solidFill>
              <a:latin typeface="David" panose="020E0502060401010101" pitchFamily="34" charset="-79"/>
              <a:cs typeface="David" panose="020E0502060401010101" pitchFamily="34" charset="-79"/>
            </a:endParaRPr>
          </a:p>
          <a:p>
            <a:pPr algn="just"/>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63563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002588"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74360" y="203980"/>
            <a:ext cx="7785427" cy="7171194"/>
          </a:xfrm>
          <a:prstGeom prst="rect">
            <a:avLst/>
          </a:prstGeom>
        </p:spPr>
        <p:txBody>
          <a:bodyPr wrap="square">
            <a:spAutoFit/>
          </a:bodyPr>
          <a:lstStyle/>
          <a:p>
            <a:pPr algn="just"/>
            <a:r>
              <a:rPr lang="he-IL" sz="2600" dirty="0">
                <a:latin typeface="David" panose="020E0502060401010101" pitchFamily="34" charset="-79"/>
                <a:cs typeface="David" panose="020E0502060401010101" pitchFamily="34" charset="-79"/>
              </a:rPr>
              <a:t>הו"מ על בסיס קיבעת העליון בעניין עמאש סבורה שיש לשלול הפטור. כלומר, הו"מ בקשה לראות במבני המגורים הקיימים פיזית, מבני מגורים שאינם קיימים מבחינה נורמטיבית, באופן שמאפשר לשיטתה לשלול את הפטור. </a:t>
            </a:r>
          </a:p>
          <a:p>
            <a:pPr algn="just"/>
            <a:endParaRPr lang="en-US" sz="2600" dirty="0">
              <a:latin typeface="David" panose="020E0502060401010101" pitchFamily="34" charset="-79"/>
              <a:cs typeface="David" panose="020E0502060401010101" pitchFamily="34" charset="-79"/>
            </a:endParaRPr>
          </a:p>
          <a:p>
            <a:pPr algn="just"/>
            <a:r>
              <a:rPr lang="he-IL" sz="2600" u="sng" dirty="0">
                <a:latin typeface="David" panose="020E0502060401010101" pitchFamily="34" charset="-79"/>
                <a:cs typeface="David" panose="020E0502060401010101" pitchFamily="34" charset="-79"/>
              </a:rPr>
              <a:t>עמדה זו נדחתה על ידי ועדת הערר </a:t>
            </a:r>
            <a:r>
              <a:rPr lang="he-IL" sz="2600" dirty="0">
                <a:latin typeface="David" panose="020E0502060401010101" pitchFamily="34" charset="-79"/>
                <a:cs typeface="David" panose="020E0502060401010101" pitchFamily="34" charset="-79"/>
              </a:rPr>
              <a:t>מהטעם שהיא אינה מעוגנת בלשון סעיף הפטור ואף לא בפסק הדין בעניין עמאש, שניתן בסיטואציה שונה לחלוטין – בניה חדשה במגרש ריק בשכונת שיקום. לא זו אף זו, נקבע כי עמדת הוועדה המקומית סותרת אף את תכלית הפטור. </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לכן נקבע,</a:t>
            </a:r>
            <a:r>
              <a:rPr lang="he-IL" sz="2600" b="1" dirty="0">
                <a:solidFill>
                  <a:srgbClr val="0070C0"/>
                </a:solidFill>
                <a:latin typeface="David" panose="020E0502060401010101" pitchFamily="34" charset="-79"/>
                <a:cs typeface="David" panose="020E0502060401010101" pitchFamily="34" charset="-79"/>
              </a:rPr>
              <a:t> כי אין לשלול פטור במקרה של הריסת מבנים קיימים והקמת חדשים תחתם</a:t>
            </a:r>
            <a:r>
              <a:rPr lang="he-IL" sz="2600" dirty="0">
                <a:latin typeface="David" panose="020E0502060401010101" pitchFamily="34" charset="-79"/>
                <a:cs typeface="David" panose="020E0502060401010101" pitchFamily="34" charset="-79"/>
              </a:rPr>
              <a:t>. </a:t>
            </a:r>
            <a:endParaRPr lang="en-US" sz="2600" dirty="0">
              <a:latin typeface="David" panose="020E0502060401010101" pitchFamily="34" charset="-79"/>
              <a:cs typeface="David" panose="020E0502060401010101" pitchFamily="34" charset="-79"/>
            </a:endParaRPr>
          </a:p>
          <a:p>
            <a:r>
              <a:rPr lang="he-IL" dirty="0"/>
              <a:t> </a:t>
            </a:r>
            <a:endParaRPr lang="en-US" dirty="0"/>
          </a:p>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8021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260648"/>
            <a:ext cx="8507287" cy="5865515"/>
          </a:xfrm>
        </p:spPr>
        <p:txBody>
          <a:bodyPr>
            <a:normAutofit fontScale="92500" lnSpcReduction="10000"/>
          </a:bodyPr>
          <a:lstStyle/>
          <a:p>
            <a:pPr algn="ctr">
              <a:buNone/>
            </a:pPr>
            <a:r>
              <a:rPr lang="he-IL" b="1" u="sng" dirty="0">
                <a:solidFill>
                  <a:srgbClr val="FF0000"/>
                </a:solidFill>
                <a:latin typeface="David" panose="020E0502060401010101" pitchFamily="34" charset="-79"/>
                <a:cs typeface="David" panose="020E0502060401010101" pitchFamily="34" charset="-79"/>
              </a:rPr>
              <a:t>מועד מימוש : תנאי מתלה/אופציה </a:t>
            </a:r>
          </a:p>
          <a:p>
            <a:pPr algn="ctr">
              <a:buNone/>
            </a:pPr>
            <a:endParaRPr lang="he-IL" b="1" u="sng" dirty="0">
              <a:solidFill>
                <a:srgbClr val="FF0000"/>
              </a:solidFill>
              <a:latin typeface="David" panose="020E0502060401010101" pitchFamily="34" charset="-79"/>
              <a:cs typeface="David" panose="020E0502060401010101" pitchFamily="34" charset="-79"/>
            </a:endParaRPr>
          </a:p>
          <a:p>
            <a:pPr algn="just">
              <a:buNone/>
            </a:pPr>
            <a:r>
              <a:rPr lang="he-IL" dirty="0">
                <a:latin typeface="David" panose="020E0502060401010101" pitchFamily="34" charset="-79"/>
                <a:cs typeface="David" panose="020E0502060401010101" pitchFamily="34" charset="-79"/>
              </a:rPr>
              <a:t>    </a:t>
            </a:r>
            <a:r>
              <a:rPr lang="he-IL" b="1" dirty="0">
                <a:latin typeface="David" panose="020E0502060401010101" pitchFamily="34" charset="-79"/>
                <a:cs typeface="David" panose="020E0502060401010101" pitchFamily="34" charset="-79"/>
              </a:rPr>
              <a:t>ע"א 1321/02 נוה בניין ופיתוח בע"מ נ' הו"מ לתו"ב מרכז (עליון, 26.5.03) </a:t>
            </a:r>
          </a:p>
          <a:p>
            <a:pPr algn="just">
              <a:buNone/>
            </a:pPr>
            <a:r>
              <a:rPr lang="he-IL" b="1" dirty="0">
                <a:latin typeface="David" panose="020E0502060401010101" pitchFamily="34" charset="-79"/>
                <a:cs typeface="David" panose="020E0502060401010101" pitchFamily="34" charset="-79"/>
              </a:rPr>
              <a:t>	</a:t>
            </a:r>
            <a:r>
              <a:rPr lang="he-IL" dirty="0">
                <a:latin typeface="David" panose="020E0502060401010101" pitchFamily="34" charset="-79"/>
                <a:cs typeface="David" panose="020E0502060401010101" pitchFamily="34" charset="-79"/>
              </a:rPr>
              <a:t>עלתה השאלה : מהו מועד "מימוש זכויות" בעסקת מכר מקרקעין לצורך תשלום היטל השבחה, האם במועד כריתת החוזה או שמא במועד רישום העברה בלשכת  רישום המקרקעין? </a:t>
            </a:r>
          </a:p>
          <a:p>
            <a:pPr algn="just">
              <a:buNone/>
            </a:pPr>
            <a:endParaRPr lang="he-IL" dirty="0">
              <a:latin typeface="David" panose="020E0502060401010101" pitchFamily="34" charset="-79"/>
              <a:cs typeface="David" panose="020E0502060401010101" pitchFamily="34" charset="-79"/>
            </a:endParaRPr>
          </a:p>
          <a:p>
            <a:pPr>
              <a:buNone/>
            </a:pPr>
            <a:r>
              <a:rPr lang="he-IL" dirty="0">
                <a:latin typeface="David" panose="020E0502060401010101" pitchFamily="34" charset="-79"/>
                <a:cs typeface="David" panose="020E0502060401010101" pitchFamily="34" charset="-79"/>
              </a:rPr>
              <a:t>	נקבע, כי </a:t>
            </a:r>
            <a:r>
              <a:rPr lang="he-IL" b="1" dirty="0">
                <a:solidFill>
                  <a:srgbClr val="0070C0"/>
                </a:solidFill>
                <a:latin typeface="David" panose="020E0502060401010101" pitchFamily="34" charset="-79"/>
                <a:cs typeface="David" panose="020E0502060401010101" pitchFamily="34" charset="-79"/>
              </a:rPr>
              <a:t>מועד המימוש בעסקת מכר מקרקעין הינו במועד חתימת הסכם המכר</a:t>
            </a:r>
            <a:r>
              <a:rPr lang="he-IL" dirty="0">
                <a:solidFill>
                  <a:srgbClr val="0070C0"/>
                </a:solidFill>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4275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002588"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7048083"/>
          </a:xfrm>
          <a:prstGeom prst="rect">
            <a:avLst/>
          </a:prstGeom>
        </p:spPr>
        <p:txBody>
          <a:bodyPr wrap="square">
            <a:spAutoFit/>
          </a:bodyPr>
          <a:lstStyle/>
          <a:p>
            <a:pPr lvl="0" algn="ctr"/>
            <a:r>
              <a:rPr lang="he-IL" sz="2200" b="1" u="sng" dirty="0">
                <a:solidFill>
                  <a:srgbClr val="FF0000"/>
                </a:solidFill>
                <a:latin typeface="David" panose="020E0502060401010101" pitchFamily="34" charset="-79"/>
                <a:cs typeface="David" panose="020E0502060401010101" pitchFamily="34" charset="-79"/>
              </a:rPr>
              <a:t>השענות על שומות מכריעות? </a:t>
            </a:r>
          </a:p>
          <a:p>
            <a:pPr lvl="0" algn="ctr"/>
            <a:endParaRPr lang="he-IL" sz="2200" b="1" u="sng" dirty="0">
              <a:latin typeface="David" panose="020E0502060401010101" pitchFamily="34" charset="-79"/>
              <a:cs typeface="David" panose="020E0502060401010101" pitchFamily="34" charset="-79"/>
            </a:endParaRPr>
          </a:p>
          <a:p>
            <a:pPr lvl="0" algn="just"/>
            <a:r>
              <a:rPr lang="he-IL" sz="2200" b="1" u="sng" dirty="0">
                <a:latin typeface="David" panose="020E0502060401010101" pitchFamily="34" charset="-79"/>
                <a:cs typeface="David" panose="020E0502060401010101" pitchFamily="34" charset="-79"/>
              </a:rPr>
              <a:t>ערר 85118/17 גויל החזקות נדל"ן (1994) בע"מ נ' הו"מ לתו"ב תל אביב (כב' היו"ר גילת אייל, 7.7.19) </a:t>
            </a:r>
          </a:p>
          <a:p>
            <a:pPr lvl="0" algn="just"/>
            <a:endParaRPr lang="en-US" sz="2200" b="1" u="sng" dirty="0">
              <a:latin typeface="David" panose="020E0502060401010101" pitchFamily="34" charset="-79"/>
              <a:cs typeface="David" panose="020E0502060401010101" pitchFamily="34" charset="-79"/>
            </a:endParaRPr>
          </a:p>
          <a:p>
            <a:pPr algn="just"/>
            <a:r>
              <a:rPr lang="he-IL" sz="2200" u="sng" dirty="0">
                <a:latin typeface="David" panose="020E0502060401010101" pitchFamily="34" charset="-79"/>
                <a:cs typeface="David" panose="020E0502060401010101" pitchFamily="34" charset="-79"/>
              </a:rPr>
              <a:t>פרטי המקרקעין</a:t>
            </a:r>
            <a:r>
              <a:rPr lang="he-IL" sz="2200" dirty="0">
                <a:latin typeface="David" panose="020E0502060401010101" pitchFamily="34" charset="-79"/>
                <a:cs typeface="David" panose="020E0502060401010101" pitchFamily="34" charset="-79"/>
              </a:rPr>
              <a:t>: רחוב מבצע קדש תל אביב. </a:t>
            </a:r>
          </a:p>
          <a:p>
            <a:pPr algn="just"/>
            <a:endParaRPr lang="en-US" sz="2200" dirty="0">
              <a:latin typeface="David" panose="020E0502060401010101" pitchFamily="34" charset="-79"/>
              <a:cs typeface="David" panose="020E0502060401010101" pitchFamily="34" charset="-79"/>
            </a:endParaRPr>
          </a:p>
          <a:p>
            <a:pPr algn="just"/>
            <a:r>
              <a:rPr lang="he-IL" sz="2200" dirty="0">
                <a:latin typeface="David" panose="020E0502060401010101" pitchFamily="34" charset="-79"/>
                <a:cs typeface="David" panose="020E0502060401010101" pitchFamily="34" charset="-79"/>
              </a:rPr>
              <a:t>ועדת הערר קיבלה את טענת העוררת לפיה, </a:t>
            </a:r>
            <a:r>
              <a:rPr lang="he-IL" sz="2200" b="1" dirty="0">
                <a:solidFill>
                  <a:srgbClr val="0070C0"/>
                </a:solidFill>
                <a:latin typeface="David" panose="020E0502060401010101" pitchFamily="34" charset="-79"/>
                <a:cs typeface="David" panose="020E0502060401010101" pitchFamily="34" charset="-79"/>
              </a:rPr>
              <a:t>השענות על שומות מכריעות אחרות אינה מהווה גישה שמאית המוכרת בדוקטרינה השמאית, להבדיל מגישות שמאיות מוכרות אחרות דוגמת </a:t>
            </a:r>
            <a:r>
              <a:rPr lang="he-IL" sz="2200" dirty="0">
                <a:latin typeface="David" panose="020E0502060401010101" pitchFamily="34" charset="-79"/>
                <a:cs typeface="David" panose="020E0502060401010101" pitchFamily="34" charset="-79"/>
              </a:rPr>
              <a:t>גישת ההשוואה, גישת החילוץ וגישת היוון ההכנסות. </a:t>
            </a:r>
          </a:p>
          <a:p>
            <a:pPr algn="just"/>
            <a:endParaRPr lang="en-US" sz="2200" dirty="0">
              <a:latin typeface="David" panose="020E0502060401010101" pitchFamily="34" charset="-79"/>
              <a:cs typeface="David" panose="020E0502060401010101" pitchFamily="34" charset="-79"/>
            </a:endParaRPr>
          </a:p>
          <a:p>
            <a:pPr algn="just"/>
            <a:r>
              <a:rPr lang="he-IL" sz="2200" dirty="0">
                <a:latin typeface="David" panose="020E0502060401010101" pitchFamily="34" charset="-79"/>
                <a:cs typeface="David" panose="020E0502060401010101" pitchFamily="34" charset="-79"/>
              </a:rPr>
              <a:t>עם זאת, נקבע שאין בכך כדי לומר שאין לשומות מכריעות אחרות משקל, אולם מקום בו קיימות עסקאות השוואה, שלא נפסלו על ידי השמאי המכריע, יש קושי בקביעת שווי תוך מתן משקל עיקרי לשומות מכריעות. נקבע כי על השמאי לבחון מחדש את המשקל שנתן לשומות המכריעות. </a:t>
            </a:r>
            <a:endParaRPr lang="en-US" sz="2200" dirty="0">
              <a:latin typeface="David" panose="020E0502060401010101" pitchFamily="34" charset="-79"/>
              <a:cs typeface="David" panose="020E0502060401010101" pitchFamily="34" charset="-79"/>
            </a:endParaRPr>
          </a:p>
          <a:p>
            <a:endParaRPr lang="he-IL" sz="22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924951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8" y="260648"/>
            <a:ext cx="8363273" cy="5976664"/>
          </a:xfrm>
        </p:spPr>
        <p:txBody>
          <a:bodyPr>
            <a:normAutofit fontScale="77500" lnSpcReduction="20000"/>
          </a:bodyPr>
          <a:lstStyle/>
          <a:p>
            <a:pPr marL="0" lvl="0" indent="0">
              <a:buNone/>
            </a:pPr>
            <a:endParaRPr lang="he-IL" sz="2600" b="1" u="sng" dirty="0">
              <a:latin typeface="David" panose="020E0502060401010101" pitchFamily="34" charset="-79"/>
              <a:cs typeface="David" panose="020E0502060401010101" pitchFamily="34" charset="-79"/>
            </a:endParaRPr>
          </a:p>
          <a:p>
            <a:pPr marL="0" lvl="0" indent="0">
              <a:buNone/>
            </a:pPr>
            <a:endParaRPr lang="he-IL" sz="2600" b="1" u="sng" dirty="0">
              <a:latin typeface="David" panose="020E0502060401010101" pitchFamily="34" charset="-79"/>
              <a:cs typeface="David" panose="020E0502060401010101" pitchFamily="34" charset="-79"/>
            </a:endParaRPr>
          </a:p>
          <a:p>
            <a:pPr marL="0" lvl="0" indent="0">
              <a:buNone/>
            </a:pPr>
            <a:r>
              <a:rPr lang="he-IL" sz="2600" b="1" u="sng" dirty="0">
                <a:latin typeface="David" panose="020E0502060401010101" pitchFamily="34" charset="-79"/>
                <a:cs typeface="David" panose="020E0502060401010101" pitchFamily="34" charset="-79"/>
              </a:rPr>
              <a:t>ערר 41/16 מינה כהן נ' הו"מ לתו"ב דרום השרון (כב' היו"ר עו"ד רונית אלפר 30.4.17 ו- 25.6.18)</a:t>
            </a:r>
          </a:p>
          <a:p>
            <a:pPr marL="0" lvl="0" indent="0">
              <a:buNone/>
            </a:pPr>
            <a:endParaRPr lang="en-US" sz="2600" b="1" u="sng" dirty="0">
              <a:latin typeface="David" panose="020E0502060401010101" pitchFamily="34" charset="-79"/>
              <a:cs typeface="David" panose="020E0502060401010101" pitchFamily="34" charset="-79"/>
            </a:endParaRPr>
          </a:p>
          <a:p>
            <a:pPr marL="0" indent="0">
              <a:buNone/>
            </a:pPr>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חלקה 144 בגוש 7595 ביישוב צופית.</a:t>
            </a:r>
          </a:p>
          <a:p>
            <a:pPr marL="0" indent="0">
              <a:buNone/>
            </a:pPr>
            <a:endParaRPr lang="he-IL" sz="2600" dirty="0">
              <a:latin typeface="David" panose="020E0502060401010101" pitchFamily="34" charset="-79"/>
              <a:cs typeface="David" panose="020E0502060401010101" pitchFamily="34" charset="-79"/>
            </a:endParaRPr>
          </a:p>
          <a:p>
            <a:pPr marL="0" indent="0">
              <a:buNone/>
            </a:pPr>
            <a:r>
              <a:rPr lang="he-IL" sz="2600" dirty="0">
                <a:latin typeface="David" panose="020E0502060401010101" pitchFamily="34" charset="-79"/>
                <a:cs typeface="David" panose="020E0502060401010101" pitchFamily="34" charset="-79"/>
              </a:rPr>
              <a:t>הערר העלה שאלה מהי מידת המחויבות , אם בכלל של הועדה המקומית לפעול על פי שומה מכרעת שנתנה ביחס למגרש סמוך בעל נתונים תכנוניים ומאפיינים פיזיים דומים וזאת בנסיבות בהן ועדת הערר דנה בשומה המכרעת ולא מצאה לנכון להתערב בה? </a:t>
            </a:r>
          </a:p>
          <a:p>
            <a:pPr marL="0" indent="0" algn="just">
              <a:buNone/>
            </a:pPr>
            <a:endParaRPr lang="he-IL" sz="2600" b="1" dirty="0">
              <a:solidFill>
                <a:srgbClr val="0070C0"/>
              </a:solidFill>
              <a:latin typeface="David" panose="020E0502060401010101" pitchFamily="34" charset="-79"/>
              <a:cs typeface="David" panose="020E0502060401010101" pitchFamily="34" charset="-79"/>
            </a:endParaRPr>
          </a:p>
          <a:p>
            <a:pPr marL="0" indent="0" algn="just">
              <a:buNone/>
            </a:pPr>
            <a:r>
              <a:rPr lang="he-IL" sz="2600" b="1" dirty="0">
                <a:solidFill>
                  <a:srgbClr val="0070C0"/>
                </a:solidFill>
                <a:latin typeface="David" panose="020E0502060401010101" pitchFamily="34" charset="-79"/>
                <a:cs typeface="David" panose="020E0502060401010101" pitchFamily="34" charset="-79"/>
              </a:rPr>
              <a:t>על </a:t>
            </a:r>
            <a:r>
              <a:rPr lang="he-IL" sz="2600" b="1" u="sng" dirty="0">
                <a:solidFill>
                  <a:srgbClr val="0070C0"/>
                </a:solidFill>
                <a:latin typeface="David" panose="020E0502060401010101" pitchFamily="34" charset="-79"/>
                <a:cs typeface="David" panose="020E0502060401010101" pitchFamily="34" charset="-79"/>
              </a:rPr>
              <a:t>הועדה המקומית </a:t>
            </a:r>
            <a:r>
              <a:rPr lang="he-IL" sz="2600" b="1" dirty="0">
                <a:solidFill>
                  <a:srgbClr val="0070C0"/>
                </a:solidFill>
                <a:latin typeface="David" panose="020E0502060401010101" pitchFamily="34" charset="-79"/>
                <a:cs typeface="David" panose="020E0502060401010101" pitchFamily="34" charset="-79"/>
              </a:rPr>
              <a:t>מוטלת חובה לפעול על פי שומה מכרעת שניתנה ביחס למגרש סמוך בעל נתונים דומים, ואם סוטה מכך עליה לנמק. במקרה זה למרות שלא מדובר באותה חלקה אלא במגרשים סמוכים אך לא ערכו אבחנה ביניהם נקבע כי יש לאמץ את השומה המכרעת. </a:t>
            </a:r>
          </a:p>
          <a:p>
            <a:pPr marL="0" indent="0" algn="just">
              <a:buNone/>
            </a:pPr>
            <a:endParaRPr lang="he-IL" sz="2600" b="1" dirty="0">
              <a:solidFill>
                <a:srgbClr val="0070C0"/>
              </a:solidFill>
              <a:latin typeface="David" panose="020E0502060401010101" pitchFamily="34" charset="-79"/>
              <a:cs typeface="David" panose="020E0502060401010101" pitchFamily="34" charset="-79"/>
            </a:endParaRPr>
          </a:p>
          <a:p>
            <a:pPr marL="0" indent="0" algn="just">
              <a:buNone/>
            </a:pPr>
            <a:endParaRPr lang="he-IL" sz="2600" b="1" dirty="0">
              <a:solidFill>
                <a:srgbClr val="0070C0"/>
              </a:solidFill>
              <a:latin typeface="David" panose="020E0502060401010101" pitchFamily="34" charset="-79"/>
              <a:cs typeface="David" panose="020E0502060401010101" pitchFamily="34" charset="-79"/>
            </a:endParaRPr>
          </a:p>
          <a:p>
            <a:pPr marL="0" indent="0" algn="just">
              <a:buNone/>
            </a:pPr>
            <a:r>
              <a:rPr lang="he-IL" sz="2600" b="1" u="sng" dirty="0">
                <a:latin typeface="David" panose="020E0502060401010101" pitchFamily="34" charset="-79"/>
                <a:cs typeface="David" panose="020E0502060401010101" pitchFamily="34" charset="-79"/>
              </a:rPr>
              <a:t>פנינת העיר ר"ג נ' הו"מ לתו"ב ר"ג </a:t>
            </a:r>
            <a:r>
              <a:rPr lang="he-IL" sz="2600" dirty="0">
                <a:latin typeface="David" panose="020E0502060401010101" pitchFamily="34" charset="-79"/>
                <a:cs typeface="David" panose="020E0502060401010101" pitchFamily="34" charset="-79"/>
              </a:rPr>
              <a:t>באותו מקרה דובר על שתי שומות מכריעות שנתנו ביחס למגרשים צמודים וזהים בגין אישור אותה תכנית משביחה כאשר הפער בין השומות עמד על למעלה מ-100% </a:t>
            </a: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1692771"/>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30555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29852" y="188640"/>
            <a:ext cx="8002588" cy="5760640"/>
          </a:xfrm>
        </p:spPr>
        <p:txBody>
          <a:bodyPr>
            <a:noAutofit/>
          </a:bodyPr>
          <a:lstStyle/>
          <a:p>
            <a:pPr marL="0" lvl="0" indent="0" algn="ctr">
              <a:buNone/>
            </a:pPr>
            <a:r>
              <a:rPr lang="he-IL" sz="2600" b="1" u="sng" dirty="0">
                <a:solidFill>
                  <a:srgbClr val="FF0000"/>
                </a:solidFill>
                <a:latin typeface="David" panose="020E0502060401010101" pitchFamily="34" charset="-79"/>
                <a:cs typeface="David" panose="020E0502060401010101" pitchFamily="34" charset="-79"/>
              </a:rPr>
              <a:t>שווי למקרקעין ביעוד דרך וגם שטח לתכנון בעתיד</a:t>
            </a:r>
          </a:p>
          <a:p>
            <a:pPr marL="0" lvl="0" indent="0" algn="just">
              <a:buNone/>
            </a:pPr>
            <a:r>
              <a:rPr lang="he-IL" sz="2600" b="1" u="sng" dirty="0">
                <a:latin typeface="David" panose="020E0502060401010101" pitchFamily="34" charset="-79"/>
                <a:cs typeface="David" panose="020E0502060401010101" pitchFamily="34" charset="-79"/>
              </a:rPr>
              <a:t>ערר 8133-05-18 הו"מ לתו"ב ת"א נ' להב לישבסקי דוד (כב' היו"ר גילת אייל 23.7.19) </a:t>
            </a:r>
            <a:endParaRPr lang="en-US" sz="2600" b="1" u="sng" dirty="0">
              <a:latin typeface="David" panose="020E0502060401010101" pitchFamily="34" charset="-79"/>
              <a:cs typeface="David" panose="020E0502060401010101" pitchFamily="34" charset="-79"/>
            </a:endParaRPr>
          </a:p>
          <a:p>
            <a:pPr marL="0" indent="0" algn="just">
              <a:buNone/>
            </a:pPr>
            <a:r>
              <a:rPr lang="he-IL" sz="2600" dirty="0">
                <a:latin typeface="David" panose="020E0502060401010101" pitchFamily="34" charset="-79"/>
                <a:cs typeface="David" panose="020E0502060401010101" pitchFamily="34" charset="-79"/>
              </a:rPr>
              <a:t>השאלה: מה השווי שיש לייחס למקרקעין שייעודם הוא גם דרך וגם שטח לתכנון בעתיד?</a:t>
            </a:r>
            <a:endParaRPr lang="en-US" sz="2600" dirty="0">
              <a:latin typeface="David" panose="020E0502060401010101" pitchFamily="34" charset="-79"/>
              <a:cs typeface="David" panose="020E0502060401010101" pitchFamily="34" charset="-79"/>
            </a:endParaRPr>
          </a:p>
          <a:p>
            <a:pPr marL="0" indent="0" algn="just">
              <a:buNone/>
            </a:pPr>
            <a:r>
              <a:rPr lang="he-IL" sz="2600" dirty="0">
                <a:latin typeface="David" panose="020E0502060401010101" pitchFamily="34" charset="-79"/>
                <a:cs typeface="David" panose="020E0502060401010101" pitchFamily="34" charset="-79"/>
              </a:rPr>
              <a:t>נקבע, כי השמאי המכריע היה מודע היטב לכך שבתכנית 2277 מסומנת דרך על גבי רוב שטח החלקה, בנוסף לסימון לתכנון בעתיד, אך הוא מצא , בהחלטה מנומקת, שלא להבחין בין חלקה זו לבין חלקות אחרות שהיו מסומנות אף הן לתכנון בעתיד. (שכן בחלקה הנדונה קיים בינוי וחלקו אף משמש למגורים וכי במסגרת הליך משפטי שהתקיים ב2004 הודיעה הו"מ כי הדרך לא תעבור במיקום זה, ולכן עולה כי קונה סביר לא ייחס למקרקעין שווי של דרך, אלא, יראה את המקרקעין כחלק מחטיבת קרקע לתכנון בעתיד. </a:t>
            </a:r>
          </a:p>
          <a:p>
            <a:pPr marL="0" indent="0" algn="just">
              <a:buNone/>
            </a:pPr>
            <a:endParaRPr lang="he-IL" sz="2600" dirty="0">
              <a:latin typeface="David" panose="020E0502060401010101" pitchFamily="34" charset="-79"/>
              <a:cs typeface="David" panose="020E0502060401010101" pitchFamily="34" charset="-79"/>
            </a:endParaRPr>
          </a:p>
          <a:p>
            <a:pPr marL="0" indent="0">
              <a:buNone/>
            </a:pPr>
            <a:endParaRPr lang="he-IL" sz="2600" dirty="0"/>
          </a:p>
          <a:p>
            <a:pPr marL="0" indent="0">
              <a:buNone/>
            </a:pPr>
            <a:endParaRPr lang="he-IL" sz="2600" dirty="0"/>
          </a:p>
          <a:p>
            <a:pPr marL="0" indent="0">
              <a:buNone/>
            </a:pPr>
            <a:endParaRPr lang="en-US" sz="2600" dirty="0"/>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1692771"/>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412652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791196"/>
            <a:ext cx="8002588" cy="5014292"/>
          </a:xfrm>
        </p:spPr>
        <p:txBody>
          <a:bodyPr>
            <a:normAutofit/>
          </a:bodyPr>
          <a:lstStyle/>
          <a:p>
            <a:pPr marL="0" lvl="0" indent="0" algn="just">
              <a:buNone/>
            </a:pPr>
            <a:r>
              <a:rPr lang="he-IL" sz="2600" dirty="0">
                <a:latin typeface="David" panose="020E0502060401010101" pitchFamily="34" charset="-79"/>
                <a:cs typeface="David" panose="020E0502060401010101" pitchFamily="34" charset="-79"/>
              </a:rPr>
              <a:t>מן הראוי לציין, שגם המקומית בשומתה נתנה לשטח החלקה שסומן בייעוד דרך שווי של 80% מהשווי שניתן לשטח החלקה שסומן באזור לתכנון בעתיד (להבדיל מקביעה של 10%), מה שמעיד שגם בין המקומית לשמאי המכריע אין פער עקרוני בין תפיסותיהם לפיהן, אין להתייחס אל סימון הדרך במקרה זה, כאל סימון דרך במקרה הרגיל לצורך הערכת שווי.  </a:t>
            </a:r>
          </a:p>
          <a:p>
            <a:pPr marL="0" lvl="0" indent="0" algn="just">
              <a:buNone/>
            </a:pPr>
            <a:endParaRPr lang="he-IL" sz="2600" dirty="0">
              <a:latin typeface="David" panose="020E0502060401010101" pitchFamily="34" charset="-79"/>
              <a:cs typeface="David" panose="020E0502060401010101" pitchFamily="34" charset="-79"/>
            </a:endParaRPr>
          </a:p>
          <a:p>
            <a:pPr marL="0" lvl="0" indent="0" algn="just">
              <a:buNone/>
            </a:pPr>
            <a:r>
              <a:rPr lang="he-IL" sz="2600" dirty="0">
                <a:latin typeface="David" panose="020E0502060401010101" pitchFamily="34" charset="-79"/>
                <a:cs typeface="David" panose="020E0502060401010101" pitchFamily="34" charset="-79"/>
              </a:rPr>
              <a:t>לאור האמור, </a:t>
            </a:r>
            <a:r>
              <a:rPr lang="he-IL" sz="2600" b="1" dirty="0">
                <a:solidFill>
                  <a:srgbClr val="0070C0"/>
                </a:solidFill>
                <a:latin typeface="David" panose="020E0502060401010101" pitchFamily="34" charset="-79"/>
                <a:cs typeface="David" panose="020E0502060401010101" pitchFamily="34" charset="-79"/>
              </a:rPr>
              <a:t>ועדת ערר אשרה החלטתו של השמאי המכריע במסגרתה, לא יוחסה למקרקעין בייעוד לתכנון בעתיד הפחתת שווי בגין ייעוד לדרך.</a:t>
            </a: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endParaRPr lang="he-IL" sz="2600" dirty="0">
              <a:latin typeface="David" panose="020E0502060401010101" pitchFamily="34" charset="-79"/>
              <a:cs typeface="David" panose="020E0502060401010101" pitchFamily="34" charset="-79"/>
            </a:endParaRPr>
          </a:p>
          <a:p>
            <a:pPr marL="0" indent="0" algn="just">
              <a:buNone/>
            </a:pPr>
            <a:endParaRPr lang="he-IL" sz="2600" dirty="0">
              <a:latin typeface="David" panose="020E0502060401010101" pitchFamily="34" charset="-79"/>
              <a:cs typeface="David" panose="020E0502060401010101" pitchFamily="34" charset="-79"/>
            </a:endParaRPr>
          </a:p>
          <a:p>
            <a:pPr marL="0" indent="0" algn="just">
              <a:buNone/>
            </a:pPr>
            <a:endParaRPr lang="he-IL"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1692771"/>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257395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791196"/>
            <a:ext cx="8002588" cy="5014292"/>
          </a:xfrm>
        </p:spPr>
        <p:txBody>
          <a:bodyPr>
            <a:normAutofit fontScale="92500" lnSpcReduction="20000"/>
          </a:bodyPr>
          <a:lstStyle/>
          <a:p>
            <a:pPr marL="0" lvl="0" indent="0" algn="just">
              <a:buNone/>
            </a:pPr>
            <a:r>
              <a:rPr lang="he-IL" sz="2800" b="1" u="sng" dirty="0">
                <a:latin typeface="David" panose="020E0502060401010101" pitchFamily="34" charset="-79"/>
                <a:cs typeface="David" panose="020E0502060401010101" pitchFamily="34" charset="-79"/>
              </a:rPr>
              <a:t>ערר 95447/07 ת"א ביץ פלאז'ה שותפות מגובלת נ' הו"מ לתו"ב ת"א (כב' יו"ר הועדה בדימוס כרמית פנטון 19.12.13)</a:t>
            </a:r>
          </a:p>
          <a:p>
            <a:pPr marL="0" lvl="0" indent="0" algn="just">
              <a:buNone/>
            </a:pPr>
            <a:endParaRPr lang="he-IL" sz="2800" b="1" dirty="0">
              <a:latin typeface="David" panose="020E0502060401010101" pitchFamily="34" charset="-79"/>
              <a:cs typeface="David" panose="020E0502060401010101" pitchFamily="34" charset="-79"/>
            </a:endParaRPr>
          </a:p>
          <a:p>
            <a:pPr marL="0" lvl="0" indent="0" algn="just">
              <a:buNone/>
            </a:pPr>
            <a:r>
              <a:rPr lang="he-IL" sz="2800" b="1" dirty="0">
                <a:solidFill>
                  <a:srgbClr val="0070C0"/>
                </a:solidFill>
                <a:latin typeface="David" panose="020E0502060401010101" pitchFamily="34" charset="-79"/>
                <a:cs typeface="David" panose="020E0502060401010101" pitchFamily="34" charset="-79"/>
              </a:rPr>
              <a:t>אין ליתן לתכנית 1200 בתל אביב משקל בקביעת שווי מקרקעין </a:t>
            </a:r>
          </a:p>
          <a:p>
            <a:pPr marL="0" lvl="0" indent="0" algn="just">
              <a:buNone/>
            </a:pPr>
            <a:endParaRPr lang="he-IL" sz="2800" b="1" dirty="0">
              <a:solidFill>
                <a:srgbClr val="0070C0"/>
              </a:solidFill>
              <a:latin typeface="David" panose="020E0502060401010101" pitchFamily="34" charset="-79"/>
              <a:cs typeface="David" panose="020E0502060401010101" pitchFamily="34" charset="-79"/>
            </a:endParaRPr>
          </a:p>
          <a:p>
            <a:pPr marL="0" lvl="0" indent="0" algn="just">
              <a:buNone/>
            </a:pPr>
            <a:r>
              <a:rPr lang="he-IL" sz="2800" dirty="0">
                <a:latin typeface="David" panose="020E0502060401010101" pitchFamily="34" charset="-79"/>
                <a:cs typeface="David" panose="020E0502060401010101" pitchFamily="34" charset="-79"/>
              </a:rPr>
              <a:t>כזכור תכנית 1200 החלה על אזור מנשיה בדרום ת"א מייעדת חלק מהמקרקעין הכלולים בתחומה ל"אזור לתכנון בעתיד" וחלק לדרך. </a:t>
            </a:r>
          </a:p>
          <a:p>
            <a:pPr marL="0" lvl="0" indent="0" algn="just">
              <a:buNone/>
            </a:pPr>
            <a:endParaRPr lang="he-IL" sz="2800" b="1" dirty="0">
              <a:latin typeface="David" panose="020E0502060401010101" pitchFamily="34" charset="-79"/>
              <a:cs typeface="David" panose="020E0502060401010101" pitchFamily="34" charset="-79"/>
            </a:endParaRPr>
          </a:p>
          <a:p>
            <a:pPr marL="0" lvl="0" indent="0" algn="just">
              <a:buNone/>
            </a:pPr>
            <a:r>
              <a:rPr lang="he-IL" sz="2800" b="1" dirty="0">
                <a:latin typeface="David" panose="020E0502060401010101" pitchFamily="34" charset="-79"/>
                <a:cs typeface="David" panose="020E0502060401010101" pitchFamily="34" charset="-79"/>
              </a:rPr>
              <a:t>במסגרת החלטה שניתנה בערר שהוגש על החלטת הו"מ לדחות תביעה שעניינה תשלום פיצויי ירידת ערך מכוח סעיף 197 לחוק בגין אישור תמ"מ 5/1 רכבת קלה במטרופולין תל אביב) נקבע לעניין המשקל שיש ליתן לתכנית 1200 כך:</a:t>
            </a:r>
          </a:p>
          <a:p>
            <a:pPr marL="0" lvl="0" indent="0" algn="just">
              <a:buNone/>
            </a:pPr>
            <a:endParaRPr lang="he-IL" sz="2600" b="1" dirty="0">
              <a:latin typeface="David" panose="020E0502060401010101" pitchFamily="34" charset="-79"/>
              <a:cs typeface="David" panose="020E0502060401010101" pitchFamily="34" charset="-79"/>
            </a:endParaRPr>
          </a:p>
          <a:p>
            <a:pPr marL="0" lvl="0" indent="0" algn="just">
              <a:buNone/>
            </a:pPr>
            <a:endParaRPr lang="he-IL" sz="2600" b="1"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2492990"/>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968360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791196"/>
            <a:ext cx="8002588" cy="5014292"/>
          </a:xfrm>
        </p:spPr>
        <p:txBody>
          <a:bodyPr>
            <a:normAutofit fontScale="85000" lnSpcReduction="10000"/>
          </a:bodyPr>
          <a:lstStyle/>
          <a:p>
            <a:pPr marL="0" lvl="0" indent="0" algn="just">
              <a:buNone/>
            </a:pPr>
            <a:r>
              <a:rPr lang="he-IL" sz="3100" b="1" dirty="0">
                <a:latin typeface="David" panose="020E0502060401010101" pitchFamily="34" charset="-79"/>
                <a:cs typeface="David" panose="020E0502060401010101" pitchFamily="34" charset="-79"/>
              </a:rPr>
              <a:t>"... נראה שאין גם מחלוקת עובדתית בין הצדדים כי עובדתית – מרבית התכנית – החלה על שטח נרחב בדרום תל אביב, לא מומשה עד היום. ... פרק זמן של למעלה משנות דור – למעלה מ 25- שנה ואף שלושים שנה מאז – בוודאי שיש בו כדי להצביע על המשקל שיש לייחס לתכנית, אם בכלל, לעניין ערכי שווי של מקרקעין, שזהו למעשה לב ליבו של העניין שבמחלוקת ... איננו סבורים כי בנסיבות שנוצרו במשך עשרות השנים מאז אישורה, יש ליתן לה משקל לעניין קביעת שווי מקרקעין במצב תכנוני קודם, ולא שוכנענו כי קונה סביר היה לוקח בחשבון את קיומה".</a:t>
            </a:r>
          </a:p>
          <a:p>
            <a:pPr marL="0" lvl="0" indent="0" algn="just">
              <a:buNone/>
            </a:pPr>
            <a:endParaRPr lang="he-IL" sz="3100" b="1" dirty="0">
              <a:latin typeface="David" panose="020E0502060401010101" pitchFamily="34" charset="-79"/>
              <a:cs typeface="David" panose="020E0502060401010101" pitchFamily="34" charset="-79"/>
            </a:endParaRPr>
          </a:p>
          <a:p>
            <a:pPr marL="0" lvl="0" indent="0" algn="just">
              <a:buNone/>
            </a:pPr>
            <a:r>
              <a:rPr lang="he-IL" sz="3100" dirty="0">
                <a:latin typeface="David" panose="020E0502060401010101" pitchFamily="34" charset="-79"/>
                <a:cs typeface="David" panose="020E0502060401010101" pitchFamily="34" charset="-79"/>
              </a:rPr>
              <a:t>לפיכך נקבע</a:t>
            </a:r>
            <a:r>
              <a:rPr lang="he-IL" sz="3100" b="1" dirty="0">
                <a:latin typeface="David" panose="020E0502060401010101" pitchFamily="34" charset="-79"/>
                <a:cs typeface="David" panose="020E0502060401010101" pitchFamily="34" charset="-79"/>
              </a:rPr>
              <a:t>,</a:t>
            </a:r>
            <a:r>
              <a:rPr lang="he-IL" sz="3100" b="1" dirty="0">
                <a:solidFill>
                  <a:srgbClr val="0070C0"/>
                </a:solidFill>
                <a:latin typeface="David" panose="020E0502060401010101" pitchFamily="34" charset="-79"/>
                <a:cs typeface="David" panose="020E0502060401010101" pitchFamily="34" charset="-79"/>
              </a:rPr>
              <a:t> כי אין "לראות בתכנית 1200 מצב תכנוני קודם לקביעת שווי מקרקעין, לעניין אישורה של תכנית תמ"מ 1/5". </a:t>
            </a:r>
          </a:p>
          <a:p>
            <a:pPr marL="0" lvl="0" indent="0" algn="just">
              <a:buNone/>
            </a:pPr>
            <a:endParaRPr lang="he-IL" sz="2600" b="1" dirty="0">
              <a:latin typeface="David" panose="020E0502060401010101" pitchFamily="34" charset="-79"/>
              <a:cs typeface="David" panose="020E0502060401010101" pitchFamily="34" charset="-79"/>
            </a:endParaRPr>
          </a:p>
          <a:p>
            <a:pPr marL="0" lvl="0" indent="0" algn="just">
              <a:buNone/>
            </a:pPr>
            <a:endParaRPr lang="he-IL" sz="2600" b="1"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1692771"/>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497370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87489" y="162533"/>
            <a:ext cx="8002588" cy="5400824"/>
          </a:xfrm>
        </p:spPr>
        <p:txBody>
          <a:bodyPr>
            <a:noAutofit/>
          </a:bodyPr>
          <a:lstStyle/>
          <a:p>
            <a:pPr marL="0" lvl="0" indent="0" algn="ctr">
              <a:buNone/>
            </a:pPr>
            <a:r>
              <a:rPr lang="he-IL" sz="2600" b="1" u="sng" dirty="0">
                <a:solidFill>
                  <a:srgbClr val="FF0000"/>
                </a:solidFill>
                <a:latin typeface="David" panose="020E0502060401010101" pitchFamily="34" charset="-79"/>
                <a:cs typeface="David" panose="020E0502060401010101" pitchFamily="34" charset="-79"/>
              </a:rPr>
              <a:t>תיקון שומה </a:t>
            </a:r>
          </a:p>
          <a:p>
            <a:pPr marL="0" lvl="0" indent="0">
              <a:buNone/>
            </a:pPr>
            <a:r>
              <a:rPr lang="he-IL" sz="2600" b="1" u="sng" dirty="0">
                <a:latin typeface="David" panose="020E0502060401010101" pitchFamily="34" charset="-79"/>
                <a:cs typeface="David" panose="020E0502060401010101" pitchFamily="34" charset="-79"/>
              </a:rPr>
              <a:t>ערר 85151/17 פסו רומי ניהול שיווק ופיקוח בע"מ נ' הו"מ לתו"ב אור יהודה (כב' היו"ר גילת אייל, 7.5.19)</a:t>
            </a:r>
            <a:endParaRPr lang="en-US" sz="2600" b="1" u="sng" dirty="0">
              <a:latin typeface="David" panose="020E0502060401010101" pitchFamily="34" charset="-79"/>
              <a:cs typeface="David" panose="020E0502060401010101" pitchFamily="34" charset="-79"/>
            </a:endParaRPr>
          </a:p>
          <a:p>
            <a:pPr marL="0" indent="0" algn="just">
              <a:buNone/>
            </a:pPr>
            <a:r>
              <a:rPr lang="he-IL" sz="2600" u="sng" dirty="0">
                <a:latin typeface="David" panose="020E0502060401010101" pitchFamily="34" charset="-79"/>
                <a:cs typeface="David" panose="020E0502060401010101" pitchFamily="34" charset="-79"/>
              </a:rPr>
              <a:t>פרטי המקרקעין: </a:t>
            </a:r>
            <a:r>
              <a:rPr lang="he-IL" sz="2600" dirty="0">
                <a:latin typeface="David" panose="020E0502060401010101" pitchFamily="34" charset="-79"/>
                <a:cs typeface="David" panose="020E0502060401010101" pitchFamily="34" charset="-79"/>
              </a:rPr>
              <a:t>גוש 7408 חלקה 88, רחוב ניצן 22, אור יהודה.</a:t>
            </a:r>
          </a:p>
          <a:p>
            <a:pPr marL="0" indent="0" algn="just">
              <a:buNone/>
            </a:pPr>
            <a:r>
              <a:rPr lang="he-IL" sz="2600" b="1" dirty="0">
                <a:solidFill>
                  <a:srgbClr val="0070C0"/>
                </a:solidFill>
                <a:latin typeface="David" panose="020E0502060401010101" pitchFamily="34" charset="-79"/>
                <a:cs typeface="David" panose="020E0502060401010101" pitchFamily="34" charset="-79"/>
              </a:rPr>
              <a:t>האם רשאית הוועדה המקומית לתקן שומת השבחה בכל פרמטר? </a:t>
            </a: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r>
              <a:rPr lang="he-IL" sz="2600" dirty="0">
                <a:latin typeface="David" panose="020E0502060401010101" pitchFamily="34" charset="-79"/>
                <a:cs typeface="David" panose="020E0502060401010101" pitchFamily="34" charset="-79"/>
              </a:rPr>
              <a:t>נקבע, כי כאשר ו"מ מתקנת את שומתה, עליה לפרט מהי עילת התיקון בהתייחס לסעיף 14(ו), ואילו שינויים בשומה המקורית כלולים בשומה המתוקנת. הנישום אינו אמור לפענח את שעומד מאחורי תיקון השומה, ובוודאי שלא "למצוא את ההבדלים" בין שתי השומות. אף מקור הסמכות לפעולת הוועדה בתיקון צריך להיות מובהר בעת התיקון, ולא בדיעבד. נקבע כי </a:t>
            </a:r>
            <a:r>
              <a:rPr lang="he-IL" sz="2600" b="1" dirty="0">
                <a:solidFill>
                  <a:srgbClr val="0070C0"/>
                </a:solidFill>
                <a:latin typeface="David" panose="020E0502060401010101" pitchFamily="34" charset="-79"/>
                <a:cs typeface="David" panose="020E0502060401010101" pitchFamily="34" charset="-79"/>
              </a:rPr>
              <a:t>שומת הו"מ הוצאה בחוסר סמכות</a:t>
            </a:r>
            <a:r>
              <a:rPr lang="he-IL" sz="2600" dirty="0">
                <a:latin typeface="David" panose="020E0502060401010101" pitchFamily="34" charset="-79"/>
                <a:cs typeface="David" panose="020E0502060401010101" pitchFamily="34" charset="-79"/>
              </a:rPr>
              <a:t>. ובכ"מ גם אם הבקשה לתיקון ניזומה ע"י הנישום הו"מ כפופה לתחום סמכותה כאמור בסעיף 14 (ו)</a:t>
            </a:r>
            <a:endParaRPr lang="en-US" sz="2600" dirty="0">
              <a:latin typeface="David" panose="020E0502060401010101" pitchFamily="34" charset="-79"/>
              <a:cs typeface="David" panose="020E0502060401010101" pitchFamily="34" charset="-79"/>
            </a:endParaRPr>
          </a:p>
          <a:p>
            <a:pPr marL="0" indent="0">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2" y="589261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1692771"/>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108312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791196"/>
            <a:ext cx="8002588" cy="5014292"/>
          </a:xfrm>
        </p:spPr>
        <p:txBody>
          <a:bodyPr>
            <a:normAutofit lnSpcReduction="10000"/>
          </a:bodyPr>
          <a:lstStyle/>
          <a:p>
            <a:pPr marL="0" indent="0" algn="just">
              <a:buNone/>
            </a:pPr>
            <a:r>
              <a:rPr lang="he-IL" sz="2600" dirty="0">
                <a:latin typeface="David" panose="020E0502060401010101" pitchFamily="34" charset="-79"/>
                <a:cs typeface="David" panose="020E0502060401010101" pitchFamily="34" charset="-79"/>
              </a:rPr>
              <a:t>לעניין הפרקטיקה - </a:t>
            </a:r>
          </a:p>
          <a:p>
            <a:pPr marL="0" indent="0" algn="just">
              <a:buNone/>
            </a:pPr>
            <a:endParaRPr lang="he-IL" sz="2600" dirty="0">
              <a:latin typeface="David" panose="020E0502060401010101" pitchFamily="34" charset="-79"/>
              <a:cs typeface="David" panose="020E0502060401010101" pitchFamily="34" charset="-79"/>
            </a:endParaRPr>
          </a:p>
          <a:p>
            <a:pPr marL="0" indent="0" algn="just">
              <a:buNone/>
            </a:pPr>
            <a:r>
              <a:rPr lang="he-IL" sz="2600" b="1" u="sng" dirty="0">
                <a:latin typeface="David" panose="020E0502060401010101" pitchFamily="34" charset="-79"/>
                <a:cs typeface="David" panose="020E0502060401010101" pitchFamily="34" charset="-79"/>
              </a:rPr>
              <a:t>ערר (ת"א) 8511</a:t>
            </a:r>
            <a:r>
              <a:rPr lang="he-IL" sz="2600" b="1" u="sng"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9/12</a:t>
            </a:r>
            <a:r>
              <a:rPr lang="he-IL" sz="2600" b="1" u="sng" dirty="0">
                <a:latin typeface="David" panose="020E0502060401010101" pitchFamily="34" charset="-79"/>
                <a:cs typeface="David" panose="020E0502060401010101" pitchFamily="34" charset="-79"/>
              </a:rPr>
              <a:t> אריאל גורבן נ' הו"מ לתו"ב ת"א (כב' היו"ר גילת אייל 3.11.15) </a:t>
            </a:r>
            <a:r>
              <a:rPr lang="he-IL" sz="2600" b="1" dirty="0">
                <a:latin typeface="David" panose="020E0502060401010101" pitchFamily="34" charset="-79"/>
                <a:cs typeface="David" panose="020E0502060401010101" pitchFamily="34" charset="-79"/>
              </a:rPr>
              <a:t> </a:t>
            </a:r>
            <a:r>
              <a:rPr lang="he-IL" sz="2600" dirty="0">
                <a:latin typeface="David" panose="020E0502060401010101" pitchFamily="34" charset="-79"/>
                <a:cs typeface="David" panose="020E0502060401010101" pitchFamily="34" charset="-79"/>
              </a:rPr>
              <a:t>נקבע כי, </a:t>
            </a:r>
            <a:r>
              <a:rPr lang="he-IL" sz="2600" b="1" dirty="0">
                <a:solidFill>
                  <a:srgbClr val="0070C0"/>
                </a:solidFill>
                <a:latin typeface="David" panose="020E0502060401010101" pitchFamily="34" charset="-79"/>
                <a:cs typeface="David" panose="020E0502060401010101" pitchFamily="34" charset="-79"/>
              </a:rPr>
              <a:t>המועד להגשת ערר מחל להימנות בתוך 45 יום ממועד השומה המתוקנת. </a:t>
            </a:r>
          </a:p>
          <a:p>
            <a:pPr marL="0" indent="0" algn="just">
              <a:buNone/>
            </a:pPr>
            <a:endParaRPr lang="he-IL" sz="2600" dirty="0">
              <a:latin typeface="David" panose="020E0502060401010101" pitchFamily="34" charset="-79"/>
              <a:cs typeface="David" panose="020E0502060401010101" pitchFamily="34" charset="-79"/>
            </a:endParaRPr>
          </a:p>
          <a:p>
            <a:pPr marL="0" indent="0" algn="just">
              <a:buNone/>
            </a:pPr>
            <a:r>
              <a:rPr lang="he-IL" sz="2600" dirty="0">
                <a:latin typeface="David" panose="020E0502060401010101" pitchFamily="34" charset="-79"/>
                <a:cs typeface="David" panose="020E0502060401010101" pitchFamily="34" charset="-79"/>
              </a:rPr>
              <a:t>תשומת הלב, כי הפסיקה לא קבעה תוך כמה זמן יש להגיש בקשה לתיקון, קרוב לוודאי שצריך להיעשות זאת בסמיכות לקבלת השומה. גם דרישות תשלום מצד העיריות לא אחידות וחלקן מציינות </a:t>
            </a:r>
            <a:r>
              <a:rPr lang="he-IL" sz="2600" u="sng" dirty="0">
                <a:latin typeface="David" panose="020E0502060401010101" pitchFamily="34" charset="-79"/>
                <a:cs typeface="David" panose="020E0502060401010101" pitchFamily="34" charset="-79"/>
              </a:rPr>
              <a:t>שהגשת בקשה לתיקון לא עוצרת את מניין הימים</a:t>
            </a:r>
            <a:r>
              <a:rPr lang="he-IL" sz="2600" dirty="0">
                <a:latin typeface="David" panose="020E0502060401010101" pitchFamily="34" charset="-79"/>
                <a:cs typeface="David" panose="020E0502060401010101" pitchFamily="34" charset="-79"/>
              </a:rPr>
              <a:t>. המלצה להגיש בקשה לארכת מועד לועדת הערר במקביל לבקשה לתיקון למקומית ולוודא שהעניין מצוי בסמכותה. </a:t>
            </a: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1692771"/>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19239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45342" y="1079889"/>
            <a:ext cx="8002588" cy="5590554"/>
          </a:xfrm>
        </p:spPr>
        <p:txBody>
          <a:bodyPr>
            <a:normAutofit fontScale="25000" lnSpcReduction="20000"/>
          </a:bodyPr>
          <a:lstStyle/>
          <a:p>
            <a:pPr marL="0" lvl="0" indent="0" algn="just">
              <a:buNone/>
            </a:pPr>
            <a:r>
              <a:rPr lang="he-IL" sz="10400" b="1" u="sng" dirty="0">
                <a:latin typeface="David" panose="020E0502060401010101" pitchFamily="34" charset="-79"/>
                <a:cs typeface="David" panose="020E0502060401010101" pitchFamily="34" charset="-79"/>
              </a:rPr>
              <a:t>ערר 8005-01-18 איזנברג שלמה ואסתר נ' הו"מ לתו"ב חיפה (כב' היו"ר איל תיאודור שרון, 27.6.19)</a:t>
            </a:r>
          </a:p>
          <a:p>
            <a:pPr marL="0" lvl="0" indent="0" algn="just">
              <a:buNone/>
            </a:pPr>
            <a:endParaRPr lang="en-US" sz="10400" b="1" u="sng" dirty="0">
              <a:latin typeface="David" panose="020E0502060401010101" pitchFamily="34" charset="-79"/>
              <a:cs typeface="David" panose="020E0502060401010101" pitchFamily="34" charset="-79"/>
            </a:endParaRPr>
          </a:p>
          <a:p>
            <a:pPr marL="0" indent="0" algn="just">
              <a:buNone/>
            </a:pPr>
            <a:r>
              <a:rPr lang="he-IL" sz="10400" u="sng" dirty="0">
                <a:latin typeface="David" panose="020E0502060401010101" pitchFamily="34" charset="-79"/>
                <a:cs typeface="David" panose="020E0502060401010101" pitchFamily="34" charset="-79"/>
              </a:rPr>
              <a:t>פרטי המקרקעין</a:t>
            </a:r>
            <a:r>
              <a:rPr lang="he-IL" sz="10400" dirty="0">
                <a:latin typeface="David" panose="020E0502060401010101" pitchFamily="34" charset="-79"/>
                <a:cs typeface="David" panose="020E0502060401010101" pitchFamily="34" charset="-79"/>
              </a:rPr>
              <a:t>: גוש 11586 חלקה 66, רחוב אח"י אילת 63, בשכונת קריית חיים בחיפה.</a:t>
            </a:r>
          </a:p>
          <a:p>
            <a:pPr marL="0" indent="0" algn="just">
              <a:buNone/>
            </a:pPr>
            <a:endParaRPr lang="he-IL" sz="10400" dirty="0">
              <a:latin typeface="David" panose="020E0502060401010101" pitchFamily="34" charset="-79"/>
              <a:cs typeface="David" panose="020E0502060401010101" pitchFamily="34" charset="-79"/>
            </a:endParaRPr>
          </a:p>
          <a:p>
            <a:pPr marL="0" indent="0" algn="just">
              <a:buNone/>
            </a:pPr>
            <a:r>
              <a:rPr lang="he-IL" sz="10400" dirty="0">
                <a:latin typeface="David" panose="020E0502060401010101" pitchFamily="34" charset="-79"/>
                <a:cs typeface="David" panose="020E0502060401010101" pitchFamily="34" charset="-79"/>
              </a:rPr>
              <a:t>ועדת הערר קיבלה את עמדת העוררים לפיה, לא ניתן לחייבם בהיטל השבחה בגין התקופה הראשונה החל ממועד פקיעת האישור לשימוש חורג ביוני 2015 ועד מועד אישור הבקשה האחרונה של העוררים ביולי 2017, הואיל וב"תקופה זו" לא התקיימו התנאים שקבע המחוקק להטלת היטל השבחה. מכאן, שבמקרה זה כלל לא ארע אירוע מס. לכן </a:t>
            </a:r>
            <a:r>
              <a:rPr lang="he-IL" sz="10400" b="1" dirty="0">
                <a:solidFill>
                  <a:srgbClr val="0070C0"/>
                </a:solidFill>
                <a:latin typeface="David" panose="020E0502060401010101" pitchFamily="34" charset="-79"/>
                <a:cs typeface="David" panose="020E0502060401010101" pitchFamily="34" charset="-79"/>
              </a:rPr>
              <a:t>בוטל חיוב היטל השבחה בגין אישור למפרע של שימוש חורג. </a:t>
            </a:r>
          </a:p>
          <a:p>
            <a:pPr marL="0" indent="0" algn="just">
              <a:buNone/>
            </a:pPr>
            <a:endParaRPr lang="he-IL" sz="9600" dirty="0">
              <a:latin typeface="David" panose="020E0502060401010101" pitchFamily="34" charset="-79"/>
              <a:cs typeface="David" panose="020E0502060401010101" pitchFamily="34" charset="-79"/>
            </a:endParaRPr>
          </a:p>
          <a:p>
            <a:pPr marL="0" indent="0" algn="just">
              <a:buNone/>
            </a:pPr>
            <a:r>
              <a:rPr lang="he-IL" sz="9600" dirty="0">
                <a:latin typeface="David" panose="020E0502060401010101" pitchFamily="34" charset="-79"/>
                <a:cs typeface="David" panose="020E0502060401010101" pitchFamily="34" charset="-79"/>
              </a:rPr>
              <a:t>מדובר בהאשמה חמורה  שצריכה להתברר בערכאות המתאימות  לכך.</a:t>
            </a:r>
          </a:p>
          <a:p>
            <a:pPr marL="0" indent="0" algn="just">
              <a:buNone/>
            </a:pPr>
            <a:r>
              <a:rPr lang="he-IL" sz="9600" dirty="0">
                <a:latin typeface="David" panose="020E0502060401010101" pitchFamily="34" charset="-79"/>
                <a:cs typeface="David" panose="020E0502060401010101" pitchFamily="34" charset="-79"/>
              </a:rPr>
              <a:t>אך לא בשל כך יוטל חיוב בניגוד לדין</a:t>
            </a:r>
            <a:endParaRPr lang="en-US" sz="9600" dirty="0">
              <a:latin typeface="David" panose="020E0502060401010101" pitchFamily="34" charset="-79"/>
              <a:cs typeface="David" panose="020E0502060401010101" pitchFamily="34" charset="-79"/>
            </a:endParaRPr>
          </a:p>
          <a:p>
            <a:pPr marL="0" indent="0" algn="just">
              <a:buNone/>
            </a:pPr>
            <a:endParaRPr lang="he-IL" sz="10400" b="1" dirty="0">
              <a:solidFill>
                <a:srgbClr val="0070C0"/>
              </a:solidFill>
              <a:latin typeface="David" panose="020E0502060401010101" pitchFamily="34" charset="-79"/>
              <a:cs typeface="David" panose="020E0502060401010101" pitchFamily="34" charset="-79"/>
            </a:endParaRPr>
          </a:p>
          <a:p>
            <a:pPr marL="0" indent="0" algn="just">
              <a:buNone/>
            </a:pPr>
            <a:endParaRPr lang="en-US" sz="10400" dirty="0">
              <a:latin typeface="David" panose="020E0502060401010101" pitchFamily="34" charset="-79"/>
              <a:cs typeface="David" panose="020E0502060401010101" pitchFamily="34" charset="-79"/>
            </a:endParaRPr>
          </a:p>
          <a:p>
            <a:pPr marL="0" indent="0" algn="just">
              <a:buNone/>
            </a:pPr>
            <a:endParaRPr lang="he-IL" sz="10400" dirty="0">
              <a:latin typeface="David" panose="020E0502060401010101" pitchFamily="34" charset="-79"/>
              <a:cs typeface="David" panose="020E0502060401010101" pitchFamily="34" charset="-79"/>
            </a:endParaRPr>
          </a:p>
          <a:p>
            <a:pPr marL="0" indent="0" algn="just">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86821" y="6297276"/>
            <a:ext cx="1018497" cy="560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96070" y="188640"/>
            <a:ext cx="7785427" cy="2492990"/>
          </a:xfrm>
          <a:prstGeom prst="rect">
            <a:avLst/>
          </a:prstGeom>
        </p:spPr>
        <p:txBody>
          <a:bodyPr wrap="square">
            <a:spAutoFit/>
          </a:bodyPr>
          <a:lstStyle/>
          <a:p>
            <a:pPr algn="ctr"/>
            <a:r>
              <a:rPr lang="he-IL" sz="2600" b="1" u="sng" dirty="0">
                <a:solidFill>
                  <a:srgbClr val="FF0000"/>
                </a:solidFill>
                <a:latin typeface="David" panose="020E0502060401010101" pitchFamily="34" charset="-79"/>
                <a:cs typeface="David" panose="020E0502060401010101" pitchFamily="34" charset="-79"/>
              </a:rPr>
              <a:t>"שימוש לא חוקי"</a:t>
            </a:r>
          </a:p>
          <a:p>
            <a:endParaRPr lang="he-IL" sz="2600" b="1" dirty="0">
              <a:solidFill>
                <a:srgbClr val="0070C0"/>
              </a:solidFill>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he-IL" sz="2600" b="1" dirty="0">
              <a:solidFill>
                <a:srgbClr val="0070C0"/>
              </a:solidFill>
              <a:latin typeface="David" panose="020E0502060401010101" pitchFamily="34" charset="-79"/>
              <a:cs typeface="David" panose="020E0502060401010101" pitchFamily="34" charset="-79"/>
            </a:endParaRPr>
          </a:p>
          <a:p>
            <a:endParaRPr lang="en-US"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72271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41427" y="0"/>
            <a:ext cx="8002588" cy="6381750"/>
          </a:xfrm>
        </p:spPr>
        <p:txBody>
          <a:bodyPr>
            <a:normAutofit lnSpcReduction="10000"/>
          </a:bodyPr>
          <a:lstStyle/>
          <a:p>
            <a:pPr marL="0" indent="0" algn="just">
              <a:buNone/>
            </a:pPr>
            <a:br>
              <a:rPr lang="en-US" sz="2600" b="1" dirty="0">
                <a:latin typeface="David" panose="020E0502060401010101" pitchFamily="34" charset="-79"/>
                <a:cs typeface="David" panose="020E0502060401010101" pitchFamily="34" charset="-79"/>
              </a:rPr>
            </a:br>
            <a:r>
              <a:rPr lang="he-IL" sz="2600" b="1" dirty="0">
                <a:latin typeface="David" panose="020E0502060401010101" pitchFamily="34" charset="-79"/>
                <a:cs typeface="David" panose="020E0502060401010101" pitchFamily="34" charset="-79"/>
              </a:rPr>
              <a:t>ע"א 7210/01-ב' </a:t>
            </a:r>
            <a:r>
              <a:rPr lang="he-IL" sz="2600" b="1" u="sng" dirty="0">
                <a:latin typeface="David" panose="020E0502060401010101" pitchFamily="34" charset="-79"/>
                <a:cs typeface="David" panose="020E0502060401010101" pitchFamily="34" charset="-79"/>
              </a:rPr>
              <a:t>עיריית נתניה נ' עזבון גלמבוצקי</a:t>
            </a:r>
            <a:r>
              <a:rPr lang="he-IL" sz="2600" b="1" dirty="0">
                <a:latin typeface="David" panose="020E0502060401010101" pitchFamily="34" charset="-79"/>
                <a:cs typeface="David" panose="020E0502060401010101" pitchFamily="34" charset="-79"/>
              </a:rPr>
              <a:t>, </a:t>
            </a:r>
            <a:r>
              <a:rPr lang="he-IL" sz="2600" b="1" dirty="0">
                <a:solidFill>
                  <a:srgbClr val="0070C0"/>
                </a:solidFill>
                <a:latin typeface="David" panose="020E0502060401010101" pitchFamily="34" charset="-79"/>
                <a:cs typeface="David" panose="020E0502060401010101" pitchFamily="34" charset="-79"/>
              </a:rPr>
              <a:t>נקבע כי לא ניתן לחייב בעלים של נכס בהיטל השבחה בגין שימוש חורג שנעשה ללא היתר.</a:t>
            </a:r>
          </a:p>
          <a:p>
            <a:pPr marL="0" indent="0" algn="just">
              <a:buNone/>
            </a:pPr>
            <a:endParaRPr lang="he-IL" sz="2600" dirty="0">
              <a:latin typeface="David" panose="020E0502060401010101" pitchFamily="34" charset="-79"/>
              <a:cs typeface="David" panose="020E0502060401010101" pitchFamily="34" charset="-79"/>
            </a:endParaRPr>
          </a:p>
          <a:p>
            <a:pPr marL="0" indent="0" algn="just">
              <a:buNone/>
            </a:pPr>
            <a:r>
              <a:rPr lang="he-IL" sz="2600" dirty="0">
                <a:latin typeface="David" panose="020E0502060401010101" pitchFamily="34" charset="-79"/>
                <a:cs typeface="David" panose="020E0502060401010101" pitchFamily="34" charset="-79"/>
              </a:rPr>
              <a:t>ר' גם </a:t>
            </a:r>
            <a:r>
              <a:rPr lang="he-IL" sz="2600" b="1" u="sng" dirty="0">
                <a:latin typeface="David" panose="020E0502060401010101" pitchFamily="34" charset="-79"/>
                <a:cs typeface="David" panose="020E0502060401010101" pitchFamily="34" charset="-79"/>
              </a:rPr>
              <a:t>ערר 8015/18 הו"מ לתו"ב יקנעם עילית נ' צור מרום פיננסים (2003) בע"מ </a:t>
            </a:r>
            <a:r>
              <a:rPr lang="he-IL" sz="2600" dirty="0">
                <a:latin typeface="David" panose="020E0502060401010101" pitchFamily="34" charset="-79"/>
                <a:cs typeface="David" panose="020E0502060401010101" pitchFamily="34" charset="-79"/>
              </a:rPr>
              <a:t>(כב' היו"ר עו"ד חגית דרורי גרנות, 24.1.19) שכונת שער הגיא ביקנעם </a:t>
            </a:r>
            <a:r>
              <a:rPr lang="he-IL" sz="2600" b="1" dirty="0">
                <a:solidFill>
                  <a:srgbClr val="0070C0"/>
                </a:solidFill>
                <a:latin typeface="David" panose="020E0502060401010101" pitchFamily="34" charset="-79"/>
                <a:cs typeface="David" panose="020E0502060401010101" pitchFamily="34" charset="-79"/>
              </a:rPr>
              <a:t>אין להכיר במצב לא חוקי שעוגן בהיתרי בניה כמצב התכנוני התקף במועד הקובע, כדי ש"לא יצא חוטא נשכר". </a:t>
            </a:r>
          </a:p>
          <a:p>
            <a:pPr marL="0" indent="0" algn="just">
              <a:buNone/>
            </a:pPr>
            <a:endParaRPr lang="he-IL" sz="2600" b="1" dirty="0">
              <a:latin typeface="David" panose="020E0502060401010101" pitchFamily="34" charset="-79"/>
              <a:cs typeface="David" panose="020E0502060401010101" pitchFamily="34" charset="-79"/>
            </a:endParaRPr>
          </a:p>
          <a:p>
            <a:pPr marL="0" indent="0" algn="just">
              <a:buNone/>
            </a:pPr>
            <a:r>
              <a:rPr lang="he-IL" sz="2600" dirty="0">
                <a:latin typeface="David" panose="020E0502060401010101" pitchFamily="34" charset="-79"/>
                <a:cs typeface="David" panose="020E0502060401010101" pitchFamily="34" charset="-79"/>
              </a:rPr>
              <a:t>עד לתיקון 116 לחוק התכנון והבניה מי שבנה לא כחוק שילם קנסות, אבל הרשות לא יכלה לגבות היטל השבחה. </a:t>
            </a:r>
            <a:r>
              <a:rPr lang="he-IL" sz="2600" b="1" dirty="0">
                <a:latin typeface="David" panose="020E0502060401010101" pitchFamily="34" charset="-79"/>
                <a:cs typeface="David" panose="020E0502060401010101" pitchFamily="34" charset="-79"/>
              </a:rPr>
              <a:t>בעקבות תיקון החוק 116 לחוק התו"ב (סע' 254 י') משנת 2017 בית המשפט שדן בבנייה הבלתי חוקית יוכל למנות שמאי מכריע מהרשימה שיקבע את שיעור היטל ההשבחה. </a:t>
            </a:r>
          </a:p>
          <a:p>
            <a:pPr marL="0" indent="0" algn="just">
              <a:buNone/>
            </a:pP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0202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39552" y="18530"/>
            <a:ext cx="8352928" cy="6362798"/>
          </a:xfrm>
        </p:spPr>
        <p:txBody>
          <a:bodyPr>
            <a:normAutofit fontScale="92500"/>
          </a:bodyPr>
          <a:lstStyle/>
          <a:p>
            <a:pPr>
              <a:buNone/>
            </a:pPr>
            <a:r>
              <a:rPr lang="he-IL" dirty="0">
                <a:latin typeface="David" panose="020E0502060401010101" pitchFamily="34" charset="-79"/>
                <a:cs typeface="David" panose="020E0502060401010101" pitchFamily="34" charset="-79"/>
              </a:rPr>
              <a:t> </a:t>
            </a:r>
            <a:br>
              <a:rPr lang="en-US" dirty="0">
                <a:latin typeface="David" panose="020E0502060401010101" pitchFamily="34" charset="-79"/>
                <a:cs typeface="David" panose="020E0502060401010101" pitchFamily="34" charset="-79"/>
              </a:rPr>
            </a:br>
            <a:r>
              <a:rPr lang="he-IL" sz="2600" dirty="0">
                <a:latin typeface="David" panose="020E0502060401010101" pitchFamily="34" charset="-79"/>
                <a:cs typeface="David" panose="020E0502060401010101" pitchFamily="34" charset="-79"/>
              </a:rPr>
              <a:t>על בסיס הלכת נווה נקבע בערר 86062/11 </a:t>
            </a:r>
            <a:r>
              <a:rPr lang="he-IL" sz="2600" b="1" u="sng" dirty="0">
                <a:latin typeface="David" panose="020E0502060401010101" pitchFamily="34" charset="-79"/>
                <a:cs typeface="David" panose="020E0502060401010101" pitchFamily="34" charset="-79"/>
              </a:rPr>
              <a:t>מרכזי מסחר (אזו-ריט) בע"מ נ' הו"מ לתו"ב אשדוד  (כב'  הש' (יו"ר בדימוס) גלעד הס 9.8.11): </a:t>
            </a:r>
          </a:p>
          <a:p>
            <a:pPr>
              <a:buNone/>
            </a:pPr>
            <a:endParaRPr lang="he-IL" sz="2600" b="1" u="sng" dirty="0">
              <a:latin typeface="David" panose="020E0502060401010101" pitchFamily="34" charset="-79"/>
              <a:cs typeface="David" panose="020E0502060401010101" pitchFamily="34" charset="-79"/>
            </a:endParaRPr>
          </a:p>
          <a:p>
            <a:pPr algn="just">
              <a:buNone/>
            </a:pPr>
            <a:r>
              <a:rPr lang="he-IL" sz="2600" b="1" dirty="0">
                <a:latin typeface="David" panose="020E0502060401010101" pitchFamily="34" charset="-79"/>
                <a:cs typeface="David" panose="020E0502060401010101" pitchFamily="34" charset="-79"/>
              </a:rPr>
              <a:t>	</a:t>
            </a:r>
            <a:r>
              <a:rPr lang="he-IL" sz="2600" b="1" dirty="0">
                <a:solidFill>
                  <a:srgbClr val="0070C0"/>
                </a:solidFill>
                <a:latin typeface="David" panose="020E0502060401010101" pitchFamily="34" charset="-79"/>
                <a:cs typeface="David" panose="020E0502060401010101" pitchFamily="34" charset="-79"/>
              </a:rPr>
              <a:t>גם בהסכם מכר הכולל תנאי מתלה, יחול מועד מימוש הזכויות במועד חתימת ההסכם ולא במועד התקיימות התנאי המתלה</a:t>
            </a:r>
            <a:r>
              <a:rPr lang="he-IL" sz="2600" dirty="0">
                <a:latin typeface="David" panose="020E0502060401010101" pitchFamily="34" charset="-79"/>
                <a:cs typeface="David" panose="020E0502060401010101" pitchFamily="34" charset="-79"/>
              </a:rPr>
              <a:t>. </a:t>
            </a:r>
          </a:p>
          <a:p>
            <a:pPr algn="just">
              <a:buNone/>
            </a:pPr>
            <a:r>
              <a:rPr lang="he-IL" sz="2600" dirty="0">
                <a:latin typeface="David" panose="020E0502060401010101" pitchFamily="34" charset="-79"/>
                <a:cs typeface="David" panose="020E0502060401010101" pitchFamily="34" charset="-79"/>
              </a:rPr>
              <a:t>	</a:t>
            </a:r>
          </a:p>
          <a:p>
            <a:pPr algn="just">
              <a:buNone/>
            </a:pPr>
            <a:r>
              <a:rPr lang="he-IL" sz="2600" dirty="0">
                <a:latin typeface="David" panose="020E0502060401010101" pitchFamily="34" charset="-79"/>
                <a:cs typeface="David" panose="020E0502060401010101" pitchFamily="34" charset="-79"/>
              </a:rPr>
              <a:t>	באותו מקרה נקבע, כי הדין המהותי אינו מבחין בין חוזה המותלה בתנאי מתלה לבין חוזה רגיל, ורואים את החוזה המותלה כחוזה תקף ושלם מיום חתימתו, כך שיום כריתת החוזה הינו יום חתימתו ולא יום התקיימות התנאי המתלה. </a:t>
            </a:r>
          </a:p>
          <a:p>
            <a:pPr algn="just">
              <a:buNone/>
            </a:pPr>
            <a:endParaRPr lang="he-IL" sz="2600" dirty="0">
              <a:latin typeface="David" panose="020E0502060401010101" pitchFamily="34" charset="-79"/>
              <a:cs typeface="David" panose="020E0502060401010101" pitchFamily="34" charset="-79"/>
            </a:endParaRPr>
          </a:p>
          <a:p>
            <a:pPr algn="just">
              <a:buNone/>
            </a:pPr>
            <a:r>
              <a:rPr lang="he-IL" sz="2600" dirty="0">
                <a:latin typeface="David" panose="020E0502060401010101" pitchFamily="34" charset="-79"/>
                <a:cs typeface="David" panose="020E0502060401010101" pitchFamily="34" charset="-79"/>
              </a:rPr>
              <a:t>	ר' גם  קביעת ביהמ"ש העליון בעניין </a:t>
            </a:r>
            <a:r>
              <a:rPr lang="he-IL" sz="2600" b="1" dirty="0">
                <a:latin typeface="David" panose="020E0502060401010101" pitchFamily="34" charset="-79"/>
                <a:cs typeface="David" panose="020E0502060401010101" pitchFamily="34" charset="-79"/>
              </a:rPr>
              <a:t>ע"א 489/89 </a:t>
            </a:r>
            <a:r>
              <a:rPr lang="he-IL" sz="2600" b="1" u="sng" dirty="0">
                <a:latin typeface="David" panose="020E0502060401010101" pitchFamily="34" charset="-79"/>
                <a:cs typeface="David" panose="020E0502060401010101" pitchFamily="34" charset="-79"/>
              </a:rPr>
              <a:t>אלדר שרון נ' מנהל מס שבח. – חוזה שלם מרגע הכריתה ואין השלכה לעניין תוקפו בעת כריתתו אם התנאי המלא נתקיים אם לאו. </a:t>
            </a: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3532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287" y="345592"/>
            <a:ext cx="8002588" cy="5590554"/>
          </a:xfrm>
        </p:spPr>
        <p:txBody>
          <a:bodyPr>
            <a:normAutofit/>
          </a:bodyPr>
          <a:lstStyle/>
          <a:p>
            <a:pPr marL="0" indent="0">
              <a:buNone/>
            </a:pPr>
            <a:endParaRPr lang="en-US" sz="2600" dirty="0">
              <a:latin typeface="David" panose="020E0502060401010101" pitchFamily="34" charset="-79"/>
              <a:cs typeface="David" panose="020E0502060401010101" pitchFamily="34" charset="-79"/>
            </a:endParaRPr>
          </a:p>
          <a:p>
            <a:pPr marL="0" indent="0" algn="just">
              <a:buNone/>
            </a:pP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endParaRPr lang="he-IL" sz="2600" dirty="0">
              <a:latin typeface="David" panose="020E0502060401010101" pitchFamily="34" charset="-79"/>
              <a:cs typeface="David" panose="020E0502060401010101" pitchFamily="34" charset="-79"/>
            </a:endParaRPr>
          </a:p>
          <a:p>
            <a:pPr marL="0" indent="0" algn="just">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מלבן 3">
            <a:extLst>
              <a:ext uri="{FF2B5EF4-FFF2-40B4-BE49-F238E27FC236}">
                <a16:creationId xmlns:a16="http://schemas.microsoft.com/office/drawing/2014/main" id="{90074973-73E0-4CD9-A964-7B0E6A97E94A}"/>
              </a:ext>
            </a:extLst>
          </p:cNvPr>
          <p:cNvSpPr/>
          <p:nvPr/>
        </p:nvSpPr>
        <p:spPr>
          <a:xfrm>
            <a:off x="1259631" y="476250"/>
            <a:ext cx="7008343" cy="6370975"/>
          </a:xfrm>
          <a:prstGeom prst="rect">
            <a:avLst/>
          </a:prstGeom>
        </p:spPr>
        <p:txBody>
          <a:bodyPr wrap="square">
            <a:spAutoFit/>
          </a:bodyPr>
          <a:lstStyle/>
          <a:p>
            <a:pPr algn="ctr"/>
            <a:r>
              <a:rPr lang="he-IL" sz="2600" b="1" dirty="0">
                <a:solidFill>
                  <a:srgbClr val="FF0000"/>
                </a:solidFill>
                <a:latin typeface="David" panose="020E0502060401010101" pitchFamily="34" charset="-79"/>
                <a:cs typeface="David" panose="020E0502060401010101" pitchFamily="34" charset="-79"/>
              </a:rPr>
              <a:t>הקלה – מרפסות</a:t>
            </a:r>
          </a:p>
          <a:p>
            <a:pPr algn="just"/>
            <a:endParaRPr lang="he-IL" sz="2600" b="1" dirty="0">
              <a:solidFill>
                <a:srgbClr val="FF0000"/>
              </a:solidFill>
              <a:latin typeface="David" panose="020E0502060401010101" pitchFamily="34" charset="-79"/>
              <a:cs typeface="David" panose="020E0502060401010101" pitchFamily="34" charset="-79"/>
            </a:endParaRPr>
          </a:p>
          <a:p>
            <a:pPr algn="just"/>
            <a:r>
              <a:rPr lang="he-IL" sz="2600" b="1" u="sng" dirty="0">
                <a:latin typeface="David" panose="020E0502060401010101" pitchFamily="34" charset="-79"/>
                <a:cs typeface="David" panose="020E0502060401010101" pitchFamily="34" charset="-79"/>
              </a:rPr>
              <a:t>ערר 85078/17 הו"מ לתו"ב תל אביב נ' יצחק לב ואח' (כב' היו"ר עו"ד גילת אייל, 2.4.19)</a:t>
            </a:r>
          </a:p>
          <a:p>
            <a:pPr algn="just"/>
            <a:endParaRPr lang="he-IL" sz="2600" b="1" dirty="0">
              <a:solidFill>
                <a:srgbClr val="FF0000"/>
              </a:solidFill>
              <a:latin typeface="David" panose="020E0502060401010101" pitchFamily="34" charset="-79"/>
              <a:cs typeface="David" panose="020E0502060401010101" pitchFamily="34" charset="-79"/>
            </a:endParaRPr>
          </a:p>
          <a:p>
            <a:pPr algn="just"/>
            <a:r>
              <a:rPr lang="he-IL" sz="2600" b="1" dirty="0">
                <a:solidFill>
                  <a:srgbClr val="0070C0"/>
                </a:solidFill>
                <a:latin typeface="David" panose="020E0502060401010101" pitchFamily="34" charset="-79"/>
                <a:cs typeface="David" panose="020E0502060401010101" pitchFamily="34" charset="-79"/>
              </a:rPr>
              <a:t>מימוש בדרך של היתר בנייה - הקלה לצורך הבלטת מרפסת שמקורן בתקנות, לא יקים חיוב בהיטל השבחה . </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באותו מקרה קבעה ועדת ערר כי השבחה זו הינה אך ורק בגין ה"שיפור התכנוני" שאפשר בנייתן של מרפסות בחריגה מקו בניין, כלומר שבזכותו מתאפשר ניצול אפשרות בניית הגזוזטראות; אולם </a:t>
            </a:r>
            <a:r>
              <a:rPr lang="he-IL" sz="2600" b="1" u="sng" dirty="0">
                <a:latin typeface="David" panose="020E0502060401010101" pitchFamily="34" charset="-79"/>
                <a:cs typeface="David" panose="020E0502060401010101" pitchFamily="34" charset="-79"/>
              </a:rPr>
              <a:t>מקור זכויות הבנייה הינו מכוח תקנות חישוב שטחים, שמעניק זכויות מוקנות, ואינו טעון היטל השבחה</a:t>
            </a:r>
          </a:p>
          <a:p>
            <a:pPr algn="just"/>
            <a:endParaRPr lang="he-IL" sz="2600" b="1" dirty="0">
              <a:solidFill>
                <a:srgbClr val="FF0000"/>
              </a:solidFill>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3901033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287" y="345592"/>
            <a:ext cx="8002588" cy="5590554"/>
          </a:xfrm>
        </p:spPr>
        <p:txBody>
          <a:bodyPr>
            <a:normAutofit/>
          </a:bodyPr>
          <a:lstStyle/>
          <a:p>
            <a:pPr marL="0" indent="0">
              <a:buNone/>
            </a:pPr>
            <a:endParaRPr lang="en-US" sz="2600" dirty="0">
              <a:latin typeface="David" panose="020E0502060401010101" pitchFamily="34" charset="-79"/>
              <a:cs typeface="David" panose="020E0502060401010101" pitchFamily="34" charset="-79"/>
            </a:endParaRPr>
          </a:p>
          <a:p>
            <a:pPr marL="0" indent="0" algn="just">
              <a:buNone/>
            </a:pP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מלבן 3">
            <a:extLst>
              <a:ext uri="{FF2B5EF4-FFF2-40B4-BE49-F238E27FC236}">
                <a16:creationId xmlns:a16="http://schemas.microsoft.com/office/drawing/2014/main" id="{90074973-73E0-4CD9-A964-7B0E6A97E94A}"/>
              </a:ext>
            </a:extLst>
          </p:cNvPr>
          <p:cNvSpPr/>
          <p:nvPr/>
        </p:nvSpPr>
        <p:spPr>
          <a:xfrm>
            <a:off x="751054" y="927587"/>
            <a:ext cx="7368382" cy="3970318"/>
          </a:xfrm>
          <a:prstGeom prst="rect">
            <a:avLst/>
          </a:prstGeom>
        </p:spPr>
        <p:txBody>
          <a:bodyPr wrap="square">
            <a:spAutoFit/>
          </a:bodyPr>
          <a:lstStyle/>
          <a:p>
            <a:pPr algn="just"/>
            <a:r>
              <a:rPr lang="he-IL" sz="2600" dirty="0">
                <a:latin typeface="David" panose="020E0502060401010101" pitchFamily="34" charset="-79"/>
                <a:cs typeface="David" panose="020E0502060401010101" pitchFamily="34" charset="-79"/>
              </a:rPr>
              <a:t>במקרה דנא, בו מקור זכויות הבנייה שההקלה נועדה לאפשר את ניצולן הינו בתקנות חישוב שטחים, ואינו טעון חיוב בהיטל השבחה אינו נכנס בגדרי אף אחד מאותם פסקי דין של בית המשפט העליון, שכן בענייננו </a:t>
            </a:r>
            <a:r>
              <a:rPr lang="he-IL" sz="2600" u="sng" dirty="0">
                <a:latin typeface="David" panose="020E0502060401010101" pitchFamily="34" charset="-79"/>
                <a:cs typeface="David" panose="020E0502060401010101" pitchFamily="34" charset="-79"/>
              </a:rPr>
              <a:t>אין צורך באקט כלשהו כדי ליצור את הזכויות או לגבשן, ואף לא מחייב הפעלת שיקול דעת כלשהו</a:t>
            </a:r>
            <a:r>
              <a:rPr lang="he-IL" sz="2600" dirty="0">
                <a:latin typeface="David" panose="020E0502060401010101" pitchFamily="34" charset="-79"/>
                <a:cs typeface="David" panose="020E0502060401010101" pitchFamily="34" charset="-79"/>
              </a:rPr>
              <a:t>. המדובר בתכניות או בתקנות בענייננו, שקבעו זכויות ברורות וקונקרטיות, בהיקף מסוים ובלא התניות, וממילא – בענייננו לא מתעוררת כלל שאלה של מועד התגבשות אירוע מס ומכאן שאין חיוב.</a:t>
            </a:r>
          </a:p>
          <a:p>
            <a:endParaRPr lang="he-IL" dirty="0"/>
          </a:p>
        </p:txBody>
      </p:sp>
    </p:spTree>
    <p:extLst>
      <p:ext uri="{BB962C8B-B14F-4D97-AF65-F5344CB8AC3E}">
        <p14:creationId xmlns:p14="http://schemas.microsoft.com/office/powerpoint/2010/main" val="946973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287" y="345592"/>
            <a:ext cx="8002588" cy="5590554"/>
          </a:xfrm>
        </p:spPr>
        <p:txBody>
          <a:bodyPr>
            <a:normAutofit/>
          </a:bodyPr>
          <a:lstStyle/>
          <a:p>
            <a:pPr marL="0" indent="0">
              <a:buNone/>
            </a:pPr>
            <a:endParaRPr lang="en-US" sz="2600" dirty="0">
              <a:latin typeface="David" panose="020E0502060401010101" pitchFamily="34" charset="-79"/>
              <a:cs typeface="David" panose="020E0502060401010101" pitchFamily="34" charset="-79"/>
            </a:endParaRPr>
          </a:p>
          <a:p>
            <a:pPr marL="0" indent="0" algn="just">
              <a:buNone/>
            </a:pP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מלבן 3">
            <a:extLst>
              <a:ext uri="{FF2B5EF4-FFF2-40B4-BE49-F238E27FC236}">
                <a16:creationId xmlns:a16="http://schemas.microsoft.com/office/drawing/2014/main" id="{90074973-73E0-4CD9-A964-7B0E6A97E94A}"/>
              </a:ext>
            </a:extLst>
          </p:cNvPr>
          <p:cNvSpPr/>
          <p:nvPr/>
        </p:nvSpPr>
        <p:spPr>
          <a:xfrm>
            <a:off x="935114" y="185476"/>
            <a:ext cx="7368382" cy="7171194"/>
          </a:xfrm>
          <a:prstGeom prst="rect">
            <a:avLst/>
          </a:prstGeom>
        </p:spPr>
        <p:txBody>
          <a:bodyPr wrap="square">
            <a:spAutoFit/>
          </a:bodyPr>
          <a:lstStyle/>
          <a:p>
            <a:pPr lvl="0"/>
            <a:r>
              <a:rPr lang="he-IL" sz="2600" b="1" u="sng" dirty="0">
                <a:latin typeface="David" panose="020E0502060401010101" pitchFamily="34" charset="-79"/>
                <a:cs typeface="David" panose="020E0502060401010101" pitchFamily="34" charset="-79"/>
              </a:rPr>
              <a:t>עמ"נ  6524-12-16 הו"מ לתו"ב רעננה נ' חברת הריבוע הכחול נדל"ן בע"מ (כב' השופטת זהבה בוסתן, 22.7.18)</a:t>
            </a:r>
          </a:p>
          <a:p>
            <a:pPr lvl="0"/>
            <a:endParaRPr lang="en-US" sz="2600" b="1" u="sng" dirty="0">
              <a:latin typeface="David" panose="020E0502060401010101" pitchFamily="34" charset="-79"/>
              <a:cs typeface="David" panose="020E0502060401010101" pitchFamily="34" charset="-79"/>
            </a:endParaRPr>
          </a:p>
          <a:p>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גוש 7654 חלקה 4, רעננה אזהו"ת קרית אתגרים</a:t>
            </a:r>
          </a:p>
          <a:p>
            <a:pPr algn="just"/>
            <a:r>
              <a:rPr lang="he-IL" sz="2600" b="1" dirty="0">
                <a:solidFill>
                  <a:srgbClr val="0070C0"/>
                </a:solidFill>
                <a:latin typeface="David" panose="020E0502060401010101" pitchFamily="34" charset="-79"/>
                <a:cs typeface="David" panose="020E0502060401010101" pitchFamily="34" charset="-79"/>
              </a:rPr>
              <a:t>פרסום סטייה מנספח בינוי מנחה אינו מהווה הקלה, ולכן אין הצדקה לחיוב בהיטל השבחה.</a:t>
            </a:r>
          </a:p>
          <a:p>
            <a:pPr algn="just"/>
            <a:endParaRPr lang="en-US" sz="2600" b="1" dirty="0">
              <a:solidFill>
                <a:srgbClr val="0070C0"/>
              </a:solidFill>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בית המשפט קבע כי קיים ספק אם יש בכלל צורך בפרסום, אך גם מקום בו בוצע פרסום אודות סטייה מנספח בינוי מנחה אין המדובר בפרסום הקלה. </a:t>
            </a:r>
          </a:p>
          <a:p>
            <a:pPr algn="just"/>
            <a:endParaRPr lang="en-US"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הפסיקה המקובלת הינה שסטייה מהוראות מנחות בתכנית ובכלל זה מנספח בינוי מנחה אינה מחייבת כלל בפרסום, וככל שמתבקש פרסום אין המדובר בפרסום הקלה.</a:t>
            </a:r>
          </a:p>
          <a:p>
            <a:pPr algn="just"/>
            <a:endParaRPr lang="he-IL" sz="2600" dirty="0">
              <a:latin typeface="David" panose="020E0502060401010101" pitchFamily="34" charset="-79"/>
              <a:cs typeface="David" panose="020E0502060401010101" pitchFamily="34" charset="-79"/>
            </a:endParaRPr>
          </a:p>
          <a:p>
            <a:pPr algn="just"/>
            <a:endParaRPr lang="en-US" sz="2600" dirty="0">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13077197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287" y="345592"/>
            <a:ext cx="8002588" cy="5590554"/>
          </a:xfrm>
        </p:spPr>
        <p:txBody>
          <a:bodyPr>
            <a:normAutofit/>
          </a:bodyPr>
          <a:lstStyle/>
          <a:p>
            <a:pPr marL="0" indent="0">
              <a:buNone/>
            </a:pPr>
            <a:endParaRPr lang="en-US" sz="2600" dirty="0">
              <a:latin typeface="David" panose="020E0502060401010101" pitchFamily="34" charset="-79"/>
              <a:cs typeface="David" panose="020E0502060401010101" pitchFamily="34" charset="-79"/>
            </a:endParaRPr>
          </a:p>
          <a:p>
            <a:pPr marL="0" indent="0" algn="just">
              <a:buNone/>
            </a:pP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מלבן 3">
            <a:extLst>
              <a:ext uri="{FF2B5EF4-FFF2-40B4-BE49-F238E27FC236}">
                <a16:creationId xmlns:a16="http://schemas.microsoft.com/office/drawing/2014/main" id="{90074973-73E0-4CD9-A964-7B0E6A97E94A}"/>
              </a:ext>
            </a:extLst>
          </p:cNvPr>
          <p:cNvSpPr/>
          <p:nvPr/>
        </p:nvSpPr>
        <p:spPr>
          <a:xfrm>
            <a:off x="777701" y="494109"/>
            <a:ext cx="7490273" cy="7448193"/>
          </a:xfrm>
          <a:prstGeom prst="rect">
            <a:avLst/>
          </a:prstGeom>
        </p:spPr>
        <p:txBody>
          <a:bodyPr wrap="square">
            <a:spAutoFit/>
          </a:bodyPr>
          <a:lstStyle/>
          <a:p>
            <a:pPr algn="just"/>
            <a:r>
              <a:rPr lang="he-IL" sz="2600" dirty="0">
                <a:latin typeface="David" panose="020E0502060401010101" pitchFamily="34" charset="-79"/>
                <a:cs typeface="David" panose="020E0502060401010101" pitchFamily="34" charset="-79"/>
              </a:rPr>
              <a:t>ר' גם : </a:t>
            </a:r>
            <a:r>
              <a:rPr lang="he-IL" sz="2600" b="1" u="sng" dirty="0">
                <a:latin typeface="David" panose="020E0502060401010101" pitchFamily="34" charset="-79"/>
                <a:cs typeface="David" panose="020E0502060401010101" pitchFamily="34" charset="-79"/>
              </a:rPr>
              <a:t>ערר 8138-08-18 טברסקי בשי מרים נ' הו"מ לתו"ב ירושלים (כב' היו"ר בנימין זלמנוביץ 3.6.19)</a:t>
            </a:r>
            <a:r>
              <a:rPr lang="he-IL" sz="2600" u="sng" dirty="0">
                <a:latin typeface="David" panose="020E0502060401010101" pitchFamily="34" charset="-79"/>
                <a:cs typeface="David" panose="020E0502060401010101" pitchFamily="34" charset="-79"/>
              </a:rPr>
              <a:t> </a:t>
            </a:r>
            <a:br>
              <a:rPr lang="en-US" sz="2600" u="sng" dirty="0">
                <a:latin typeface="David" panose="020E0502060401010101" pitchFamily="34" charset="-79"/>
                <a:cs typeface="David" panose="020E0502060401010101" pitchFamily="34" charset="-79"/>
              </a:rPr>
            </a:br>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רחוב אגסי ירושלים. </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נקבע: גם במקרה שבו מדובר בבקשה התואמת תכנית שלא דורשת פרסום הקלה, אין בכך כדי לשלול את האפשרות לפרסם את הבקשה להערות הציבור והכל במסגרת הפעלת שיקו"ד הרחב של הו"מ. אדרבה, כמו במקרה זה,  נכון עושה הו"מ כשהיא מבצעת הליך פרסומי </a:t>
            </a:r>
            <a:r>
              <a:rPr lang="he-IL" sz="2600" b="1" dirty="0">
                <a:solidFill>
                  <a:srgbClr val="0070C0"/>
                </a:solidFill>
                <a:latin typeface="David" panose="020E0502060401010101" pitchFamily="34" charset="-79"/>
                <a:cs typeface="David" panose="020E0502060401010101" pitchFamily="34" charset="-79"/>
              </a:rPr>
              <a:t>אך ככל שהליך פרסומי זה אינו בבחינת סטייה מהוראות התכנית כמו במקרה זה, לא מדובר בהקלה שבגינה קיימת חבות בהיטל השבחה .  </a:t>
            </a:r>
          </a:p>
          <a:p>
            <a:pPr algn="just"/>
            <a:r>
              <a:rPr lang="he-IL" sz="2600" dirty="0">
                <a:solidFill>
                  <a:srgbClr val="002060"/>
                </a:solidFill>
                <a:latin typeface="David" panose="020E0502060401010101" pitchFamily="34" charset="-79"/>
                <a:cs typeface="David" panose="020E0502060401010101" pitchFamily="34" charset="-79"/>
              </a:rPr>
              <a:t>(מדובר זכויות מוקנות מכוחה של תכנית 62 ולכן אין לחייב בהיטל השבחה) </a:t>
            </a:r>
          </a:p>
          <a:p>
            <a:pPr algn="just"/>
            <a:br>
              <a:rPr lang="en-US"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br>
            <a:r>
              <a:rPr lang="he-IL"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יש להבחין בין אקט הפרסום שהוא לשם יידוע הציבור לבין יצירת אירוע מס.</a:t>
            </a:r>
            <a:endParaRPr lang="en-US"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just"/>
            <a:endParaRPr lang="en-US" sz="2600" dirty="0">
              <a:latin typeface="David" panose="020E0502060401010101" pitchFamily="34" charset="-79"/>
              <a:cs typeface="David" panose="020E0502060401010101" pitchFamily="34" charset="-79"/>
            </a:endParaRPr>
          </a:p>
          <a:p>
            <a:r>
              <a:rPr lang="he-IL" dirty="0"/>
              <a:t> </a:t>
            </a:r>
            <a:endParaRPr lang="en-US" dirty="0"/>
          </a:p>
          <a:p>
            <a:endParaRPr lang="he-IL" dirty="0"/>
          </a:p>
        </p:txBody>
      </p:sp>
    </p:spTree>
    <p:extLst>
      <p:ext uri="{BB962C8B-B14F-4D97-AF65-F5344CB8AC3E}">
        <p14:creationId xmlns:p14="http://schemas.microsoft.com/office/powerpoint/2010/main" val="28599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95287" y="345592"/>
            <a:ext cx="8002588" cy="5590554"/>
          </a:xfrm>
        </p:spPr>
        <p:txBody>
          <a:bodyPr>
            <a:normAutofit/>
          </a:bodyPr>
          <a:lstStyle/>
          <a:p>
            <a:pPr marL="0" indent="0">
              <a:buNone/>
            </a:pPr>
            <a:endParaRPr lang="en-US" sz="2600" dirty="0">
              <a:latin typeface="David" panose="020E0502060401010101" pitchFamily="34" charset="-79"/>
              <a:cs typeface="David" panose="020E0502060401010101" pitchFamily="34" charset="-79"/>
            </a:endParaRPr>
          </a:p>
          <a:p>
            <a:pPr marL="0" indent="0" algn="just">
              <a:buNone/>
            </a:pPr>
            <a:endParaRPr lang="en-US" sz="2600" b="1" dirty="0">
              <a:solidFill>
                <a:srgbClr val="0070C0"/>
              </a:solidFill>
              <a:latin typeface="David" panose="020E0502060401010101" pitchFamily="34" charset="-79"/>
              <a:cs typeface="David" panose="020E0502060401010101" pitchFamily="34" charset="-79"/>
            </a:endParaRPr>
          </a:p>
          <a:p>
            <a:pPr marL="0" indent="0" algn="just">
              <a:buNone/>
            </a:pPr>
            <a:endParaRPr lang="en-US" sz="2600" dirty="0">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מלבן 3">
            <a:extLst>
              <a:ext uri="{FF2B5EF4-FFF2-40B4-BE49-F238E27FC236}">
                <a16:creationId xmlns:a16="http://schemas.microsoft.com/office/drawing/2014/main" id="{90074973-73E0-4CD9-A964-7B0E6A97E94A}"/>
              </a:ext>
            </a:extLst>
          </p:cNvPr>
          <p:cNvSpPr/>
          <p:nvPr/>
        </p:nvSpPr>
        <p:spPr>
          <a:xfrm>
            <a:off x="746125" y="1068499"/>
            <a:ext cx="7490273" cy="5155257"/>
          </a:xfrm>
          <a:prstGeom prst="rect">
            <a:avLst/>
          </a:prstGeom>
        </p:spPr>
        <p:txBody>
          <a:bodyPr wrap="square">
            <a:spAutoFit/>
          </a:bodyPr>
          <a:lstStyle/>
          <a:p>
            <a:pPr algn="ctr"/>
            <a:endParaRPr lang="he-IL" sz="2600" dirty="0">
              <a:latin typeface="David" panose="020E0502060401010101" pitchFamily="34" charset="-79"/>
              <a:cs typeface="David" panose="020E0502060401010101" pitchFamily="34" charset="-79"/>
            </a:endParaRPr>
          </a:p>
          <a:p>
            <a:pPr algn="ctr"/>
            <a:endParaRPr lang="he-IL" sz="2600" dirty="0">
              <a:latin typeface="David" panose="020E0502060401010101" pitchFamily="34" charset="-79"/>
              <a:cs typeface="David" panose="020E0502060401010101" pitchFamily="34" charset="-79"/>
            </a:endParaRPr>
          </a:p>
          <a:p>
            <a:pPr algn="ctr"/>
            <a:r>
              <a:rPr lang="he-IL" sz="3300" b="1" dirty="0">
                <a:latin typeface="David" panose="020E0502060401010101" pitchFamily="34" charset="-79"/>
                <a:cs typeface="David" panose="020E0502060401010101" pitchFamily="34" charset="-79"/>
              </a:rPr>
              <a:t>תודה על ההקשבה!</a:t>
            </a:r>
          </a:p>
          <a:p>
            <a:pPr algn="ctr"/>
            <a:endParaRPr lang="he-IL"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he-IL"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לקבלת המצגת אפשר לשלוח מייל לעו"ד ספיר זילבר ממשרדנו בכתובת מייל:</a:t>
            </a:r>
          </a:p>
          <a:p>
            <a:pPr algn="ctr"/>
            <a:endParaRPr lang="he-IL"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ctr"/>
            <a:r>
              <a:rPr lang="en-US"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hlinkClick r:id="rId5"/>
              </a:rPr>
              <a:t>sapir@shoob-law.co.il</a:t>
            </a:r>
            <a:endParaRPr lang="en-US"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just"/>
            <a:endParaRPr lang="en-US"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just"/>
            <a:endParaRPr lang="en-US" sz="2600" dirty="0">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a:p>
            <a:pPr algn="just"/>
            <a:endParaRPr lang="en-US" sz="2600" dirty="0">
              <a:latin typeface="David" panose="020E0502060401010101" pitchFamily="34" charset="-79"/>
              <a:cs typeface="David" panose="020E0502060401010101" pitchFamily="34" charset="-79"/>
            </a:endParaRPr>
          </a:p>
          <a:p>
            <a:r>
              <a:rPr lang="he-IL" dirty="0"/>
              <a:t> </a:t>
            </a:r>
            <a:endParaRPr lang="en-US" dirty="0"/>
          </a:p>
          <a:p>
            <a:endParaRPr lang="he-IL" dirty="0"/>
          </a:p>
        </p:txBody>
      </p:sp>
    </p:spTree>
    <p:extLst>
      <p:ext uri="{BB962C8B-B14F-4D97-AF65-F5344CB8AC3E}">
        <p14:creationId xmlns:p14="http://schemas.microsoft.com/office/powerpoint/2010/main" val="980820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611560" y="260648"/>
            <a:ext cx="8075240" cy="6192688"/>
          </a:xfrm>
        </p:spPr>
        <p:txBody>
          <a:bodyPr>
            <a:normAutofit/>
          </a:bodyPr>
          <a:lstStyle/>
          <a:p>
            <a:pPr algn="just">
              <a:buNone/>
            </a:pPr>
            <a:r>
              <a:rPr lang="he-IL" dirty="0">
                <a:latin typeface="David" panose="020E0502060401010101" pitchFamily="34" charset="-79"/>
                <a:cs typeface="David" panose="020E0502060401010101" pitchFamily="34" charset="-79"/>
              </a:rPr>
              <a:t> </a:t>
            </a:r>
            <a:endParaRPr lang="he-IL" sz="2600" dirty="0">
              <a:latin typeface="David" panose="020E0502060401010101" pitchFamily="34" charset="-79"/>
              <a:cs typeface="David" panose="020E0502060401010101" pitchFamily="34" charset="-79"/>
            </a:endParaRPr>
          </a:p>
          <a:p>
            <a:pPr algn="just">
              <a:buNone/>
            </a:pPr>
            <a:r>
              <a:rPr lang="he-IL" sz="2600" dirty="0">
                <a:latin typeface="David" panose="020E0502060401010101" pitchFamily="34" charset="-79"/>
                <a:cs typeface="David" panose="020E0502060401010101" pitchFamily="34" charset="-79"/>
              </a:rPr>
              <a:t>   </a:t>
            </a:r>
            <a:r>
              <a:rPr lang="he-IL" sz="2600" b="1" dirty="0">
                <a:solidFill>
                  <a:srgbClr val="0070C0"/>
                </a:solidFill>
                <a:latin typeface="David" panose="020E0502060401010101" pitchFamily="34" charset="-79"/>
                <a:cs typeface="David" panose="020E0502060401010101" pitchFamily="34" charset="-79"/>
              </a:rPr>
              <a:t>גם שמאים מכריעים קבעו כי מועד המימוש הינו מועד כריתת ההסכם ולא מועד התקיימות התנאי המתלה. </a:t>
            </a:r>
            <a:r>
              <a:rPr lang="he-IL" sz="2600" dirty="0">
                <a:latin typeface="David" panose="020E0502060401010101" pitchFamily="34" charset="-79"/>
                <a:cs typeface="David" panose="020E0502060401010101" pitchFamily="34" charset="-79"/>
              </a:rPr>
              <a:t>ר' למשל :</a:t>
            </a:r>
          </a:p>
          <a:p>
            <a:pPr algn="just">
              <a:buNone/>
            </a:pPr>
            <a:r>
              <a:rPr lang="he-IL" sz="2600" dirty="0">
                <a:latin typeface="David" panose="020E0502060401010101" pitchFamily="34" charset="-79"/>
                <a:cs typeface="David" panose="020E0502060401010101" pitchFamily="34" charset="-79"/>
              </a:rPr>
              <a:t>    - שומה מכרעת גב' לבנה אשד לגבי חלקות 90 ואח' בגוש 6407 בהוד השרון. </a:t>
            </a:r>
            <a:endParaRPr lang="he-IL" sz="2600" b="1" dirty="0">
              <a:solidFill>
                <a:srgbClr val="0070C0"/>
              </a:solidFill>
              <a:latin typeface="David" panose="020E0502060401010101" pitchFamily="34" charset="-79"/>
              <a:cs typeface="David" panose="020E0502060401010101" pitchFamily="34" charset="-79"/>
            </a:endParaRPr>
          </a:p>
          <a:p>
            <a:pPr algn="just">
              <a:buNone/>
            </a:pPr>
            <a:r>
              <a:rPr lang="he-IL" sz="2600" dirty="0">
                <a:latin typeface="David" panose="020E0502060401010101" pitchFamily="34" charset="-79"/>
                <a:cs typeface="David" panose="020E0502060401010101" pitchFamily="34" charset="-79"/>
              </a:rPr>
              <a:t>	- שומה מכרעת גבע בלטר לגבי חלקה 34 בגוש 7109 בת"א. </a:t>
            </a:r>
          </a:p>
          <a:p>
            <a:pPr algn="just">
              <a:buNone/>
            </a:pPr>
            <a:endParaRPr lang="he-IL" sz="2600" dirty="0">
              <a:latin typeface="David" panose="020E0502060401010101" pitchFamily="34" charset="-79"/>
              <a:cs typeface="David" panose="020E0502060401010101" pitchFamily="34" charset="-79"/>
            </a:endParaRPr>
          </a:p>
          <a:p>
            <a:pPr algn="just">
              <a:buNone/>
            </a:pPr>
            <a:r>
              <a:rPr lang="he-IL" sz="2600" dirty="0">
                <a:latin typeface="David" panose="020E0502060401010101" pitchFamily="34" charset="-79"/>
                <a:cs typeface="David" panose="020E0502060401010101" pitchFamily="34" charset="-79"/>
              </a:rPr>
              <a:t>	לאור הווריאציות הרבות של חוזי מכר מותנים לא ראוי לסטות ככל מהדין הכללי הרואה בחוזה מכר כחוזה שלם החל ממועד הכריתה עם זאת ניתן לרפא זאת בדרך של הפחתת ריבית במקרים המתאימים. </a:t>
            </a: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176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322594" y="332656"/>
            <a:ext cx="8507287" cy="6192688"/>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sz="2600" dirty="0">
                <a:latin typeface="David" panose="020E0502060401010101" pitchFamily="34" charset="-79"/>
                <a:cs typeface="David" panose="020E0502060401010101" pitchFamily="34" charset="-79"/>
              </a:rPr>
              <a:t>	נטייה להפחתת ריבית פיגורים תלויה בשני פרמטרים מרכזיים: </a:t>
            </a:r>
          </a:p>
          <a:p>
            <a:pPr algn="just">
              <a:buNone/>
            </a:pPr>
            <a:r>
              <a:rPr lang="he-IL" sz="2600" dirty="0">
                <a:latin typeface="David" panose="020E0502060401010101" pitchFamily="34" charset="-79"/>
                <a:cs typeface="David" panose="020E0502060401010101" pitchFamily="34" charset="-79"/>
              </a:rPr>
              <a:t>	א.  </a:t>
            </a:r>
            <a:r>
              <a:rPr lang="he-IL" sz="2600" u="sng" dirty="0">
                <a:latin typeface="David" panose="020E0502060401010101" pitchFamily="34" charset="-79"/>
                <a:cs typeface="David" panose="020E0502060401010101" pitchFamily="34" charset="-79"/>
              </a:rPr>
              <a:t>מועד קבלת התמורה ע"י המוכר</a:t>
            </a:r>
            <a:r>
              <a:rPr lang="he-IL" sz="2600" dirty="0">
                <a:latin typeface="David" panose="020E0502060401010101" pitchFamily="34" charset="-79"/>
                <a:cs typeface="David" panose="020E0502060401010101" pitchFamily="34" charset="-79"/>
              </a:rPr>
              <a:t> כאשר קיימת דחייה בקבלת התמורה תהא הצדקה להפחתת ריבית. </a:t>
            </a:r>
          </a:p>
          <a:p>
            <a:pPr algn="just">
              <a:buNone/>
            </a:pPr>
            <a:r>
              <a:rPr lang="he-IL" sz="2600" dirty="0">
                <a:latin typeface="David" panose="020E0502060401010101" pitchFamily="34" charset="-79"/>
                <a:cs typeface="David" panose="020E0502060401010101" pitchFamily="34" charset="-79"/>
              </a:rPr>
              <a:t>	ב. </a:t>
            </a:r>
            <a:r>
              <a:rPr lang="he-IL" sz="2600" u="sng" dirty="0">
                <a:latin typeface="David" panose="020E0502060401010101" pitchFamily="34" charset="-79"/>
                <a:cs typeface="David" panose="020E0502060401010101" pitchFamily="34" charset="-79"/>
              </a:rPr>
              <a:t>מהותו של התנאי המתלה </a:t>
            </a:r>
            <a:r>
              <a:rPr lang="he-IL" sz="2600" dirty="0">
                <a:latin typeface="David" panose="020E0502060401010101" pitchFamily="34" charset="-79"/>
                <a:cs typeface="David" panose="020E0502060401010101" pitchFamily="34" charset="-79"/>
              </a:rPr>
              <a:t>ככל שמדובר בתנאי מתלה מהותי בעל משקל ושעומד בשורשה של העסקה כך תהא נטייה להפחית את הריבית גדולה יותר. </a:t>
            </a:r>
          </a:p>
          <a:p>
            <a:pPr algn="just">
              <a:buNone/>
            </a:pPr>
            <a:endParaRPr lang="he-IL" sz="2600" dirty="0">
              <a:latin typeface="David" panose="020E0502060401010101" pitchFamily="34" charset="-79"/>
              <a:cs typeface="David" panose="020E0502060401010101" pitchFamily="34" charset="-79"/>
            </a:endParaRPr>
          </a:p>
          <a:p>
            <a:pPr algn="just">
              <a:buNone/>
            </a:pPr>
            <a:r>
              <a:rPr lang="he-IL" sz="2600" dirty="0">
                <a:latin typeface="David" panose="020E0502060401010101" pitchFamily="34" charset="-79"/>
                <a:cs typeface="David" panose="020E0502060401010101" pitchFamily="34" charset="-79"/>
              </a:rPr>
              <a:t>	בעניין אזו- ריט : התמורה התקבלה רק לאחר התקיימות התנאי המתלה לעומת זאת, ועדת ערר לא התרשמה כי מדובר בתנאי מתלה מהותי העומד בשורש העסקה , </a:t>
            </a:r>
            <a:r>
              <a:rPr lang="he-IL" sz="2600" b="1" dirty="0">
                <a:solidFill>
                  <a:srgbClr val="0070C0"/>
                </a:solidFill>
                <a:latin typeface="David" panose="020E0502060401010101" pitchFamily="34" charset="-79"/>
                <a:cs typeface="David" panose="020E0502060401010101" pitchFamily="34" charset="-79"/>
              </a:rPr>
              <a:t>נעשתה הפחתה ריבית בשיעור של 2% .</a:t>
            </a: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0285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260648"/>
            <a:ext cx="8229600" cy="5865515"/>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sz="2600" dirty="0">
                <a:latin typeface="David" panose="020E0502060401010101" pitchFamily="34" charset="-79"/>
                <a:cs typeface="David" panose="020E0502060401010101" pitchFamily="34" charset="-79"/>
              </a:rPr>
              <a:t>    </a:t>
            </a: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684213" y="335846"/>
            <a:ext cx="7775573" cy="5786199"/>
          </a:xfrm>
          <a:prstGeom prst="rect">
            <a:avLst/>
          </a:prstGeom>
        </p:spPr>
        <p:txBody>
          <a:bodyPr wrap="square">
            <a:spAutoFit/>
          </a:bodyPr>
          <a:lstStyle/>
          <a:p>
            <a:pPr algn="just"/>
            <a:r>
              <a:rPr lang="he-IL" sz="2600" b="1" dirty="0">
                <a:latin typeface="David" panose="020E0502060401010101" pitchFamily="34" charset="-79"/>
                <a:cs typeface="David" panose="020E0502060401010101" pitchFamily="34" charset="-79"/>
              </a:rPr>
              <a:t>ערר 85041/17 אסתר יעקובוף נ' הו"מ לתו"ב הרצליה (כב' היו"ר שרון טל 19.2.19)</a:t>
            </a:r>
          </a:p>
          <a:p>
            <a:pPr algn="just"/>
            <a:endParaRPr lang="he-IL" sz="2600" b="1" dirty="0">
              <a:solidFill>
                <a:srgbClr val="0070C0"/>
              </a:solidFill>
              <a:latin typeface="David" panose="020E0502060401010101" pitchFamily="34" charset="-79"/>
              <a:cs typeface="David" panose="020E0502060401010101" pitchFamily="34" charset="-79"/>
            </a:endParaRPr>
          </a:p>
          <a:p>
            <a:pPr algn="just"/>
            <a:r>
              <a:rPr lang="he-IL" sz="2600" b="1" dirty="0">
                <a:solidFill>
                  <a:srgbClr val="0070C0"/>
                </a:solidFill>
                <a:latin typeface="David" panose="020E0502060401010101" pitchFamily="34" charset="-79"/>
                <a:cs typeface="David" panose="020E0502060401010101" pitchFamily="34" charset="-79"/>
              </a:rPr>
              <a:t>תנאי בהסכם המאפשר את ביטולו אינו דוחה את אירוע המימוש לעניין היטל השבחה.</a:t>
            </a:r>
          </a:p>
          <a:p>
            <a:pPr algn="just"/>
            <a:endParaRPr lang="he-IL" sz="2600" b="1" dirty="0">
              <a:latin typeface="David" panose="020E0502060401010101" pitchFamily="34" charset="-79"/>
              <a:cs typeface="David" panose="020E0502060401010101" pitchFamily="34" charset="-79"/>
            </a:endParaRPr>
          </a:p>
          <a:p>
            <a:r>
              <a:rPr lang="he-IL" sz="2600" u="sng" dirty="0">
                <a:latin typeface="David" panose="020E0502060401010101" pitchFamily="34" charset="-79"/>
                <a:cs typeface="David" panose="020E0502060401010101" pitchFamily="34" charset="-79"/>
              </a:rPr>
              <a:t>פרטי המקרקעין</a:t>
            </a:r>
            <a:r>
              <a:rPr lang="he-IL" sz="2600" dirty="0">
                <a:latin typeface="David" panose="020E0502060401010101" pitchFamily="34" charset="-79"/>
                <a:cs typeface="David" panose="020E0502060401010101" pitchFamily="34" charset="-79"/>
              </a:rPr>
              <a:t>:  רח' ה' באייר 5 ו-7 בהרצליה. </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באותו עניין דובר על עסקת מכר מקרקעין שעליהם בנוי בית מגורים לשם מימוש פרויקט התחדשות עירונית.</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הו"מ ראתה באירוע זה מימוש וע"כ הוציאה שומת היטל השבחה בגין מימוש מלא. </a:t>
            </a:r>
          </a:p>
          <a:p>
            <a:endParaRPr lang="he-IL" sz="3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094925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756867" y="400535"/>
            <a:ext cx="7775573" cy="6894195"/>
          </a:xfrm>
          <a:prstGeom prst="rect">
            <a:avLst/>
          </a:prstGeom>
        </p:spPr>
        <p:txBody>
          <a:bodyPr wrap="square">
            <a:spAutoFit/>
          </a:bodyPr>
          <a:lstStyle/>
          <a:p>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המוכרים טענו, כי מאחר שהסכם המכר כולל סעיף המקנה לקונה אפשרות לבטל את ההסכם אם לא יצליח בפינויים של דיירים מוגנים המחזיקים כאמור בקרוב הקרקע, הרי שאירוע המימוש נדחה למועד התממשות תנאי זה.  </a:t>
            </a: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ועדת ערר דחתה את הערר בקבעה כי, </a:t>
            </a:r>
            <a:r>
              <a:rPr lang="he-IL" sz="2600" b="1" dirty="0">
                <a:solidFill>
                  <a:srgbClr val="0070C0"/>
                </a:solidFill>
                <a:latin typeface="David" panose="020E0502060401010101" pitchFamily="34" charset="-79"/>
                <a:cs typeface="David" panose="020E0502060401010101" pitchFamily="34" charset="-79"/>
              </a:rPr>
              <a:t>מדובר בהסכם מכר לכל דבר ועניין , גם אם ניתנת ליזם הזכות לבטלו ככל שלא ניתן יהא לפנות את הדיירים המוגנים. </a:t>
            </a:r>
          </a:p>
          <a:p>
            <a:pPr algn="just"/>
            <a:endParaRPr lang="he-IL" sz="2600" b="1" dirty="0">
              <a:solidFill>
                <a:srgbClr val="0070C0"/>
              </a:solidFill>
              <a:latin typeface="David" panose="020E0502060401010101" pitchFamily="34" charset="-79"/>
              <a:cs typeface="David" panose="020E0502060401010101" pitchFamily="34" charset="-79"/>
            </a:endParaRPr>
          </a:p>
          <a:p>
            <a:pPr algn="just"/>
            <a:r>
              <a:rPr lang="he-IL" sz="2600" u="sng" dirty="0">
                <a:effectLst>
                  <a:outerShdw blurRad="38100" dist="38100" dir="2700000" algn="tl">
                    <a:srgbClr val="000000">
                      <a:alpha val="43137"/>
                    </a:srgbClr>
                  </a:outerShdw>
                </a:effectLst>
                <a:latin typeface="David" panose="020E0502060401010101" pitchFamily="34" charset="-79"/>
                <a:cs typeface="David" panose="020E0502060401010101" pitchFamily="34" charset="-79"/>
              </a:rPr>
              <a:t>לעומת</a:t>
            </a:r>
            <a:r>
              <a:rPr lang="he-IL" sz="2600" dirty="0">
                <a:latin typeface="David" panose="020E0502060401010101" pitchFamily="34" charset="-79"/>
                <a:cs typeface="David" panose="020E0502060401010101" pitchFamily="34" charset="-79"/>
              </a:rPr>
              <a:t> ערר 26/14 </a:t>
            </a:r>
            <a:r>
              <a:rPr lang="he-IL" sz="2600" b="1" u="sng" dirty="0">
                <a:latin typeface="David" panose="020E0502060401010101" pitchFamily="34" charset="-79"/>
                <a:cs typeface="David" panose="020E0502060401010101" pitchFamily="34" charset="-79"/>
              </a:rPr>
              <a:t>אבן צור קטינה נ' הו"מ לתו"ב באר טוביה </a:t>
            </a:r>
            <a:r>
              <a:rPr lang="he-IL" sz="2600" dirty="0">
                <a:latin typeface="David" panose="020E0502060401010101" pitchFamily="34" charset="-79"/>
                <a:cs typeface="David" panose="020E0502060401010101" pitchFamily="34" charset="-79"/>
              </a:rPr>
              <a:t>שם דובר על מכר זכויות עתידיות, בשונה מהמקרה דנא בו מדובר בעסקת מכר רגילה שהיא מכר הנכס במצבו התכנוני והקנייני הנוכחי. </a:t>
            </a:r>
          </a:p>
          <a:p>
            <a:pPr algn="just"/>
            <a:endParaRPr lang="he-IL" sz="2600" b="1" dirty="0">
              <a:solidFill>
                <a:srgbClr val="0070C0"/>
              </a:solidFill>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31895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799307" y="0"/>
            <a:ext cx="7775573" cy="6894195"/>
          </a:xfrm>
          <a:prstGeom prst="rect">
            <a:avLst/>
          </a:prstGeom>
        </p:spPr>
        <p:txBody>
          <a:bodyPr wrap="square">
            <a:spAutoFit/>
          </a:bodyPr>
          <a:lstStyle/>
          <a:p>
            <a:pPr algn="just"/>
            <a:br>
              <a:rPr lang="en-US" sz="2600" b="1" dirty="0">
                <a:latin typeface="David" panose="020E0502060401010101" pitchFamily="34" charset="-79"/>
                <a:cs typeface="David" panose="020E0502060401010101" pitchFamily="34" charset="-79"/>
              </a:rPr>
            </a:br>
            <a:r>
              <a:rPr lang="he-IL" sz="2600" b="1" dirty="0">
                <a:latin typeface="David" panose="020E0502060401010101" pitchFamily="34" charset="-79"/>
                <a:cs typeface="David" panose="020E0502060401010101" pitchFamily="34" charset="-79"/>
              </a:rPr>
              <a:t>ערר (ת"א) 85134/12 נריה אליוף נ' הו"מ לתו"ב קרית-אונו (כב' היו"ר גילת אייל 28.8.16) </a:t>
            </a:r>
          </a:p>
          <a:p>
            <a:pPr algn="just"/>
            <a:br>
              <a:rPr lang="en-US" sz="2600" b="1" dirty="0">
                <a:solidFill>
                  <a:srgbClr val="0070C0"/>
                </a:solidFill>
                <a:latin typeface="David" panose="020E0502060401010101" pitchFamily="34" charset="-79"/>
                <a:cs typeface="David" panose="020E0502060401010101" pitchFamily="34" charset="-79"/>
              </a:rPr>
            </a:br>
            <a:r>
              <a:rPr lang="he-IL" sz="2600" b="1" dirty="0">
                <a:solidFill>
                  <a:srgbClr val="0070C0"/>
                </a:solidFill>
                <a:latin typeface="David" panose="020E0502060401010101" pitchFamily="34" charset="-79"/>
                <a:cs typeface="David" panose="020E0502060401010101" pitchFamily="34" charset="-79"/>
              </a:rPr>
              <a:t>הסכם אופציה </a:t>
            </a:r>
            <a:r>
              <a:rPr lang="he-IL" sz="2600" dirty="0">
                <a:latin typeface="David" panose="020E0502060401010101" pitchFamily="34" charset="-79"/>
                <a:cs typeface="David" panose="020E0502060401010101" pitchFamily="34" charset="-79"/>
              </a:rPr>
              <a:t>נחתם בין העורר לבין חברה בגדרו ניתנה אופציה לרכוש את זכויות העורר בחלק המקרקעין המיועד למגורים עפ"י התכנית.  כנגד אופציה זו נקבעו בהסכם תמורות. מנגד הוסכם כי החברה נותנת לעורר את האופציה למכור לה את הממכר ואופציה זו נקבעה ללא תמורה.  נטען כי אין לראות הסכם זה כמימוש זאת לעומת הו"מ החליטה לראות בהסכם  במהותו להבדיל מכותרתו כהסכם מכר המהווה "מימוש".  </a:t>
            </a:r>
          </a:p>
          <a:p>
            <a:pPr algn="just"/>
            <a:endParaRPr lang="he-IL" sz="2600" b="1" dirty="0">
              <a:solidFill>
                <a:srgbClr val="0070C0"/>
              </a:solidFill>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ועדת הערר דחתה את הערר בקבעה כי חוזה עם תנאי מתלה הוא חוזה שלם מרגע כריתתו. ככלל, אם לא התקיים התנאי במועדו, מתבטל החוזה בדיעבד. גם כאשר קיים תנאי מתלה, מועד המימוש הוא מועד כריתת החוזה ואין בתנאי כדי לדחות את המועד למועד התקיימותו של התנאי המתלה. </a:t>
            </a:r>
          </a:p>
        </p:txBody>
      </p:sp>
    </p:spTree>
    <p:extLst>
      <p:ext uri="{BB962C8B-B14F-4D97-AF65-F5344CB8AC3E}">
        <p14:creationId xmlns:p14="http://schemas.microsoft.com/office/powerpoint/2010/main" val="1472208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199" y="1308795"/>
            <a:ext cx="8229600" cy="2808312"/>
          </a:xfrm>
        </p:spPr>
        <p:txBody>
          <a:bodyPr>
            <a:normAutofit/>
          </a:bodyPr>
          <a:lstStyle/>
          <a:p>
            <a:pPr>
              <a:buNone/>
            </a:pPr>
            <a:r>
              <a:rPr lang="he-IL" dirty="0">
                <a:latin typeface="David" panose="020E0502060401010101" pitchFamily="34" charset="-79"/>
                <a:cs typeface="David" panose="020E0502060401010101" pitchFamily="34" charset="-79"/>
              </a:rPr>
              <a:t> </a:t>
            </a:r>
          </a:p>
          <a:p>
            <a:pPr>
              <a:buNone/>
            </a:pPr>
            <a:r>
              <a:rPr lang="he-IL" dirty="0">
                <a:latin typeface="David" panose="020E0502060401010101" pitchFamily="34" charset="-79"/>
                <a:cs typeface="David" panose="020E0502060401010101" pitchFamily="34" charset="-79"/>
              </a:rPr>
              <a:t>    </a:t>
            </a:r>
            <a:endParaRPr lang="he-IL" sz="4300" b="1" dirty="0">
              <a:solidFill>
                <a:srgbClr val="0070C0"/>
              </a:solidFill>
              <a:latin typeface="David" panose="020E0502060401010101" pitchFamily="34" charset="-79"/>
              <a:cs typeface="David" panose="020E0502060401010101" pitchFamily="34" charset="-79"/>
            </a:endParaRPr>
          </a:p>
        </p:txBody>
      </p:sp>
      <p:pic>
        <p:nvPicPr>
          <p:cNvPr id="5" name="Picture 3" descr="C:\_CurrentProjects\צבי שוב עוורכי דין\shoob_logo.png"/>
          <p:cNvPicPr>
            <a:picLocks noChangeAspect="1" noChangeArrowheads="1"/>
          </p:cNvPicPr>
          <p:nvPr/>
        </p:nvPicPr>
        <p:blipFill>
          <a:blip r:embed="rId3" cstate="screen">
            <a:lum bright="-40000" contrast="-40000"/>
          </a:blip>
          <a:srcRect/>
          <a:stretch>
            <a:fillRect/>
          </a:stretch>
        </p:blipFill>
        <p:spPr bwMode="auto">
          <a:xfrm>
            <a:off x="8532440" y="188640"/>
            <a:ext cx="480738" cy="602556"/>
          </a:xfrm>
          <a:prstGeom prst="rect">
            <a:avLst/>
          </a:prstGeom>
          <a:noFill/>
          <a:effectLst/>
        </p:spPr>
      </p:pic>
      <p:pic>
        <p:nvPicPr>
          <p:cNvPr id="1026"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179" b="33502"/>
          <a:stretch/>
        </p:blipFill>
        <p:spPr bwMode="auto">
          <a:xfrm>
            <a:off x="179513" y="5877272"/>
            <a:ext cx="1410882" cy="776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7" name="מלבן 1056">
            <a:extLst>
              <a:ext uri="{FF2B5EF4-FFF2-40B4-BE49-F238E27FC236}">
                <a16:creationId xmlns:a16="http://schemas.microsoft.com/office/drawing/2014/main" id="{45E143A4-F603-4E72-9225-9D6C752463CA}"/>
              </a:ext>
            </a:extLst>
          </p:cNvPr>
          <p:cNvSpPr/>
          <p:nvPr/>
        </p:nvSpPr>
        <p:spPr>
          <a:xfrm>
            <a:off x="720540" y="382012"/>
            <a:ext cx="7775573" cy="5693866"/>
          </a:xfrm>
          <a:prstGeom prst="rect">
            <a:avLst/>
          </a:prstGeom>
        </p:spPr>
        <p:txBody>
          <a:bodyPr wrap="square">
            <a:spAutoFit/>
          </a:bodyPr>
          <a:lstStyle/>
          <a:p>
            <a:pPr algn="just"/>
            <a:r>
              <a:rPr lang="he-IL" sz="2600" dirty="0">
                <a:latin typeface="David" panose="020E0502060401010101" pitchFamily="34" charset="-79"/>
                <a:cs typeface="David" panose="020E0502060401010101" pitchFamily="34" charset="-79"/>
              </a:rPr>
              <a:t>הסכם האופציה כולל אופציות הדדיות – לחברה לרכוש את המקרקעין מהעורר ולעורר למכור לחברה את הנכס בהתאם לאותם תנאים. מבנה זה של העסקה מלכתחילה שונה ממצב של הסכם אופציה "סטנדרטי", שבו נותן האופציה מחויב כלפי משנהו, ואילו מקבל האופציה חופשי לבחור אם להפעילה אם לאו. למעשה, שני הצדדים להסכם האופציה התחייבו לאפשר הפעלת אופציה לקניה/מכירה של המקרקעין (בהתאמה), ובמובן זה שניהם כבולים בעסקה. מבנה זה מקרב את העסקה במהותה לאזור הסכם המכר ומרחיק אותה מאזור הסכם אופציה קלאסי ולכן נקבע כי, </a:t>
            </a:r>
            <a:r>
              <a:rPr lang="he-IL" sz="2600" b="1" dirty="0">
                <a:solidFill>
                  <a:srgbClr val="0070C0"/>
                </a:solidFill>
                <a:latin typeface="David" panose="020E0502060401010101" pitchFamily="34" charset="-79"/>
                <a:cs typeface="David" panose="020E0502060401010101" pitchFamily="34" charset="-79"/>
              </a:rPr>
              <a:t>יש לראות במקרה זה בהסכם משום העברת זכויות במקרקעין על פי התוספת השלישית לחוק התו"ב.</a:t>
            </a:r>
          </a:p>
          <a:p>
            <a:pPr algn="just"/>
            <a:endParaRPr lang="he-IL" sz="2600" dirty="0">
              <a:latin typeface="David" panose="020E0502060401010101" pitchFamily="34" charset="-79"/>
              <a:cs typeface="David" panose="020E0502060401010101" pitchFamily="34" charset="-79"/>
            </a:endParaRPr>
          </a:p>
          <a:p>
            <a:pPr algn="just"/>
            <a:endParaRPr lang="he-IL" sz="2600" dirty="0">
              <a:latin typeface="David" panose="020E0502060401010101" pitchFamily="34" charset="-79"/>
              <a:cs typeface="David" panose="020E0502060401010101" pitchFamily="34" charset="-79"/>
            </a:endParaRPr>
          </a:p>
          <a:p>
            <a:pPr algn="just"/>
            <a:r>
              <a:rPr lang="he-IL" sz="2600" dirty="0">
                <a:latin typeface="David" panose="020E0502060401010101" pitchFamily="34" charset="-79"/>
                <a:cs typeface="David" panose="020E0502060401010101" pitchFamily="34" charset="-79"/>
              </a:rPr>
              <a:t>* הוגש ערעור שנסגר בפשרה.</a:t>
            </a:r>
          </a:p>
        </p:txBody>
      </p:sp>
    </p:spTree>
    <p:extLst>
      <p:ext uri="{BB962C8B-B14F-4D97-AF65-F5344CB8AC3E}">
        <p14:creationId xmlns:p14="http://schemas.microsoft.com/office/powerpoint/2010/main" val="2534256616"/>
      </p:ext>
    </p:extLst>
  </p:cSld>
  <p:clrMapOvr>
    <a:masterClrMapping/>
  </p:clrMapOvr>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1631</TotalTime>
  <Words>4185</Words>
  <Application>Microsoft Office PowerPoint</Application>
  <PresentationFormat>‫הצגה על המסך (4:3)</PresentationFormat>
  <Paragraphs>393</Paragraphs>
  <Slides>34</Slides>
  <Notes>34</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34</vt:i4>
      </vt:variant>
    </vt:vector>
  </HeadingPairs>
  <TitlesOfParts>
    <vt:vector size="38" baseType="lpstr">
      <vt:lpstr>Arial</vt:lpstr>
      <vt:lpstr>Calibri</vt:lpstr>
      <vt:lpstr>David</vt:lpstr>
      <vt:lpstr>ערכת נושא של Office</vt:lpstr>
      <vt:lpstr>    חידושים בהיטל השבחה יפעת בן אריה, עו"ד  רח' החילזון 5 רמת גן  טל': 03-5757170 ; פקס: 153-35757180 אתר: www.shoob-law.co.il חפשו גם עו"ד על נדל"ן ב-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Sapir Zilber</dc:creator>
  <cp:lastModifiedBy>Yifat Ben Arie</cp:lastModifiedBy>
  <cp:revision>215</cp:revision>
  <cp:lastPrinted>2019-08-05T07:01:04Z</cp:lastPrinted>
  <dcterms:created xsi:type="dcterms:W3CDTF">2018-02-14T09:44:19Z</dcterms:created>
  <dcterms:modified xsi:type="dcterms:W3CDTF">2019-08-05T13:18:36Z</dcterms:modified>
</cp:coreProperties>
</file>