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478" r:id="rId2"/>
    <p:sldId id="505" r:id="rId3"/>
    <p:sldId id="494" r:id="rId4"/>
    <p:sldId id="479" r:id="rId5"/>
    <p:sldId id="496" r:id="rId6"/>
    <p:sldId id="485" r:id="rId7"/>
    <p:sldId id="497" r:id="rId8"/>
    <p:sldId id="495" r:id="rId9"/>
    <p:sldId id="480" r:id="rId10"/>
    <p:sldId id="481" r:id="rId11"/>
    <p:sldId id="482" r:id="rId12"/>
    <p:sldId id="499" r:id="rId13"/>
    <p:sldId id="484" r:id="rId14"/>
    <p:sldId id="502" r:id="rId15"/>
    <p:sldId id="508" r:id="rId16"/>
    <p:sldId id="510" r:id="rId17"/>
    <p:sldId id="511" r:id="rId18"/>
    <p:sldId id="506" r:id="rId19"/>
    <p:sldId id="509" r:id="rId20"/>
    <p:sldId id="483" r:id="rId21"/>
    <p:sldId id="507" r:id="rId22"/>
    <p:sldId id="503" r:id="rId23"/>
    <p:sldId id="504" r:id="rId24"/>
    <p:sldId id="487" r:id="rId25"/>
    <p:sldId id="493" r:id="rId26"/>
    <p:sldId id="490" r:id="rId27"/>
    <p:sldId id="500" r:id="rId28"/>
    <p:sldId id="512" r:id="rId29"/>
    <p:sldId id="513" r:id="rId30"/>
    <p:sldId id="491" r:id="rId31"/>
    <p:sldId id="501" r:id="rId32"/>
    <p:sldId id="489" r:id="rId33"/>
    <p:sldId id="488" r:id="rId34"/>
    <p:sldId id="492" r:id="rId35"/>
    <p:sldId id="498" r:id="rId36"/>
  </p:sldIdLst>
  <p:sldSz cx="9144000" cy="6858000" type="screen4x3"/>
  <p:notesSz cx="6648450" cy="97742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993" autoAdjust="0"/>
    <p:restoredTop sz="94032" autoAdjust="0"/>
  </p:normalViewPr>
  <p:slideViewPr>
    <p:cSldViewPr>
      <p:cViewPr>
        <p:scale>
          <a:sx n="100" d="100"/>
          <a:sy n="100" d="100"/>
        </p:scale>
        <p:origin x="-126"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67460" y="0"/>
            <a:ext cx="2880995" cy="490410"/>
          </a:xfrm>
          <a:prstGeom prst="rect">
            <a:avLst/>
          </a:prstGeom>
        </p:spPr>
        <p:txBody>
          <a:bodyPr vert="horz" lIns="91856" tIns="45928" rIns="91856" bIns="45928" rtlCol="1"/>
          <a:lstStyle>
            <a:lvl1pPr algn="r">
              <a:defRPr sz="1200"/>
            </a:lvl1pPr>
          </a:lstStyle>
          <a:p>
            <a:endParaRPr lang="he-IL"/>
          </a:p>
        </p:txBody>
      </p:sp>
      <p:sp>
        <p:nvSpPr>
          <p:cNvPr id="3" name="מציין מיקום של תאריך 2"/>
          <p:cNvSpPr>
            <a:spLocks noGrp="1"/>
          </p:cNvSpPr>
          <p:nvPr>
            <p:ph type="dt" idx="1"/>
          </p:nvPr>
        </p:nvSpPr>
        <p:spPr>
          <a:xfrm>
            <a:off x="1544" y="0"/>
            <a:ext cx="2880995" cy="490410"/>
          </a:xfrm>
          <a:prstGeom prst="rect">
            <a:avLst/>
          </a:prstGeom>
        </p:spPr>
        <p:txBody>
          <a:bodyPr vert="horz" lIns="91856" tIns="45928" rIns="91856" bIns="45928" rtlCol="1"/>
          <a:lstStyle>
            <a:lvl1pPr algn="l">
              <a:defRPr sz="1200"/>
            </a:lvl1pPr>
          </a:lstStyle>
          <a:p>
            <a:fld id="{B2F72AED-2D18-4C42-AC61-C2D294C12B4A}" type="datetimeFigureOut">
              <a:rPr lang="he-IL" smtClean="0"/>
              <a:t>ד'/אב/תשע"ט</a:t>
            </a:fld>
            <a:endParaRPr lang="he-IL"/>
          </a:p>
        </p:txBody>
      </p:sp>
      <p:sp>
        <p:nvSpPr>
          <p:cNvPr id="4" name="מציין מיקום של תמונת שקופית 3"/>
          <p:cNvSpPr>
            <a:spLocks noGrp="1" noRot="1" noChangeAspect="1"/>
          </p:cNvSpPr>
          <p:nvPr>
            <p:ph type="sldImg" idx="2"/>
          </p:nvPr>
        </p:nvSpPr>
        <p:spPr>
          <a:xfrm>
            <a:off x="1125538" y="1222375"/>
            <a:ext cx="4397375" cy="3298825"/>
          </a:xfrm>
          <a:prstGeom prst="rect">
            <a:avLst/>
          </a:prstGeom>
          <a:noFill/>
          <a:ln w="12700">
            <a:solidFill>
              <a:prstClr val="black"/>
            </a:solidFill>
          </a:ln>
        </p:spPr>
        <p:txBody>
          <a:bodyPr vert="horz" lIns="91856" tIns="45928" rIns="91856" bIns="45928" rtlCol="1" anchor="ctr"/>
          <a:lstStyle/>
          <a:p>
            <a:endParaRPr lang="he-IL"/>
          </a:p>
        </p:txBody>
      </p:sp>
      <p:sp>
        <p:nvSpPr>
          <p:cNvPr id="5" name="מציין מיקום של הערות 4"/>
          <p:cNvSpPr>
            <a:spLocks noGrp="1"/>
          </p:cNvSpPr>
          <p:nvPr>
            <p:ph type="body" sz="quarter" idx="3"/>
          </p:nvPr>
        </p:nvSpPr>
        <p:spPr>
          <a:xfrm>
            <a:off x="664845" y="4703854"/>
            <a:ext cx="5318760" cy="3848605"/>
          </a:xfrm>
          <a:prstGeom prst="rect">
            <a:avLst/>
          </a:prstGeom>
        </p:spPr>
        <p:txBody>
          <a:bodyPr vert="horz" lIns="91856" tIns="45928" rIns="91856" bIns="45928"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767460" y="9283831"/>
            <a:ext cx="2880995" cy="490409"/>
          </a:xfrm>
          <a:prstGeom prst="rect">
            <a:avLst/>
          </a:prstGeom>
        </p:spPr>
        <p:txBody>
          <a:bodyPr vert="horz" lIns="91856" tIns="45928" rIns="91856" bIns="45928"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4" y="9283831"/>
            <a:ext cx="2880995" cy="490409"/>
          </a:xfrm>
          <a:prstGeom prst="rect">
            <a:avLst/>
          </a:prstGeom>
        </p:spPr>
        <p:txBody>
          <a:bodyPr vert="horz" lIns="91856" tIns="45928" rIns="91856" bIns="45928" rtlCol="1" anchor="b"/>
          <a:lstStyle>
            <a:lvl1pPr algn="l">
              <a:defRPr sz="1200"/>
            </a:lvl1pPr>
          </a:lstStyle>
          <a:p>
            <a:fld id="{7A2B483D-E047-405E-B098-857F11AD1B3F}" type="slidenum">
              <a:rPr lang="he-IL" smtClean="0"/>
              <a:t>‹#›</a:t>
            </a:fld>
            <a:endParaRPr lang="he-IL"/>
          </a:p>
        </p:txBody>
      </p:sp>
    </p:spTree>
    <p:extLst>
      <p:ext uri="{BB962C8B-B14F-4D97-AF65-F5344CB8AC3E}">
        <p14:creationId xmlns:p14="http://schemas.microsoft.com/office/powerpoint/2010/main" val="22818875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14</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15</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16</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17</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18</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19</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22</a:t>
            </a:fld>
            <a:endParaRPr lang="he-IL"/>
          </a:p>
        </p:txBody>
      </p:sp>
    </p:spTree>
    <p:extLst>
      <p:ext uri="{BB962C8B-B14F-4D97-AF65-F5344CB8AC3E}">
        <p14:creationId xmlns:p14="http://schemas.microsoft.com/office/powerpoint/2010/main" val="170730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A2B483D-E047-405E-B098-857F11AD1B3F}" type="slidenum">
              <a:rPr lang="he-IL" smtClean="0"/>
              <a:t>23</a:t>
            </a:fld>
            <a:endParaRPr lang="he-IL"/>
          </a:p>
        </p:txBody>
      </p:sp>
    </p:spTree>
    <p:extLst>
      <p:ext uri="{BB962C8B-B14F-4D97-AF65-F5344CB8AC3E}">
        <p14:creationId xmlns:p14="http://schemas.microsoft.com/office/powerpoint/2010/main" val="170730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396102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43402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211330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342097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362713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278230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118130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122830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335003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397390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B96FC32-A9A3-4A03-A0CD-8A244C730A3D}" type="datetimeFigureOut">
              <a:rPr lang="he-IL" smtClean="0"/>
              <a:t>ד'/אב/תשע"ט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9136E4-8C2F-4F0A-9845-10DE0A33182B}" type="slidenum">
              <a:rPr lang="he-IL" smtClean="0"/>
              <a:t>‹#›</a:t>
            </a:fld>
            <a:endParaRPr lang="he-IL"/>
          </a:p>
        </p:txBody>
      </p:sp>
    </p:spTree>
    <p:extLst>
      <p:ext uri="{BB962C8B-B14F-4D97-AF65-F5344CB8AC3E}">
        <p14:creationId xmlns:p14="http://schemas.microsoft.com/office/powerpoint/2010/main" val="254942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96FC32-A9A3-4A03-A0CD-8A244C730A3D}" type="datetimeFigureOut">
              <a:rPr lang="he-IL" smtClean="0"/>
              <a:t>ד'/אב/תשע"ט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B9136E4-8C2F-4F0A-9845-10DE0A33182B}" type="slidenum">
              <a:rPr lang="he-IL" smtClean="0"/>
              <a:t>‹#›</a:t>
            </a:fld>
            <a:endParaRPr lang="he-IL"/>
          </a:p>
        </p:txBody>
      </p:sp>
    </p:spTree>
    <p:extLst>
      <p:ext uri="{BB962C8B-B14F-4D97-AF65-F5344CB8AC3E}">
        <p14:creationId xmlns:p14="http://schemas.microsoft.com/office/powerpoint/2010/main" val="307103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shoob-law.co.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www.shoob-law.co.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211960" y="188640"/>
            <a:ext cx="674664" cy="763609"/>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2987824" y="1268760"/>
            <a:ext cx="3299027" cy="695383"/>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179512" y="2420888"/>
            <a:ext cx="8856984" cy="2088232"/>
          </a:xfrm>
        </p:spPr>
        <p:txBody>
          <a:bodyPr>
            <a:normAutofit fontScale="90000"/>
          </a:bodyPr>
          <a:lstStyle/>
          <a:p>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sz="60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עומק </a:t>
            </a:r>
            <a:r>
              <a:rPr lang="he-IL" sz="6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הקרקע וחלל הרום</a:t>
            </a:r>
            <a:br>
              <a:rPr lang="he-IL" sz="6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6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היבטים משפטיים שונים</a:t>
            </a:r>
            <a:br>
              <a:rPr lang="he-IL" sz="6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60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60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000" b="1" dirty="0" smtClean="0">
                <a:latin typeface="David" panose="020E0502060401010101" pitchFamily="34" charset="-79"/>
                <a:cs typeface="David" panose="020E0502060401010101" pitchFamily="34" charset="-79"/>
              </a:rPr>
              <a:t>רח</a:t>
            </a:r>
            <a:r>
              <a:rPr lang="he-IL" sz="2000" b="1" dirty="0">
                <a:latin typeface="David" panose="020E0502060401010101" pitchFamily="34" charset="-79"/>
                <a:cs typeface="David" panose="020E0502060401010101" pitchFamily="34" charset="-79"/>
              </a:rPr>
              <a:t>' החילזון 5 רמת גן </a:t>
            </a:r>
            <a:r>
              <a:rPr lang="he-IL" b="1" dirty="0">
                <a:latin typeface="David" panose="020E0502060401010101" pitchFamily="34" charset="-79"/>
                <a:cs typeface="David" panose="020E0502060401010101" pitchFamily="34" charset="-79"/>
              </a:rPr>
              <a:t/>
            </a:r>
            <a:br>
              <a:rPr lang="he-IL" b="1" dirty="0">
                <a:latin typeface="David" panose="020E0502060401010101" pitchFamily="34" charset="-79"/>
                <a:cs typeface="David" panose="020E0502060401010101" pitchFamily="34" charset="-79"/>
              </a:rPr>
            </a:br>
            <a:r>
              <a:rPr lang="he-IL" sz="1800" b="1" dirty="0">
                <a:latin typeface="David" panose="020E0502060401010101" pitchFamily="34" charset="-79"/>
                <a:cs typeface="David" panose="020E0502060401010101" pitchFamily="34" charset="-79"/>
              </a:rPr>
              <a:t>טל': 03-5757170 ; פקס: </a:t>
            </a:r>
            <a:r>
              <a:rPr lang="he-IL" sz="1800" b="1" dirty="0" smtClean="0">
                <a:latin typeface="David" panose="020E0502060401010101" pitchFamily="34" charset="-79"/>
                <a:cs typeface="David" panose="020E0502060401010101" pitchFamily="34" charset="-79"/>
              </a:rPr>
              <a:t>153-35757180</a:t>
            </a:r>
            <a:br>
              <a:rPr lang="he-IL" sz="1800" b="1" dirty="0" smtClean="0">
                <a:latin typeface="David" panose="020E0502060401010101" pitchFamily="34" charset="-79"/>
                <a:cs typeface="David" panose="020E0502060401010101" pitchFamily="34" charset="-79"/>
              </a:rPr>
            </a:br>
            <a:r>
              <a:rPr lang="he-IL" sz="1800" b="1" dirty="0" smtClean="0">
                <a:latin typeface="David" panose="020E0502060401010101" pitchFamily="34" charset="-79"/>
                <a:cs typeface="David" panose="020E0502060401010101" pitchFamily="34" charset="-79"/>
              </a:rPr>
              <a:t>אתר</a:t>
            </a:r>
            <a:r>
              <a:rPr lang="he-IL" sz="1800" b="1" dirty="0">
                <a:latin typeface="David" panose="020E0502060401010101" pitchFamily="34" charset="-79"/>
                <a:cs typeface="David" panose="020E0502060401010101" pitchFamily="34" charset="-79"/>
              </a:rPr>
              <a:t>: </a:t>
            </a:r>
            <a:r>
              <a:rPr lang="en-US" sz="1800" b="1" dirty="0" smtClean="0">
                <a:latin typeface="David" panose="020E0502060401010101" pitchFamily="34" charset="-79"/>
                <a:cs typeface="David" panose="020E0502060401010101" pitchFamily="34" charset="-79"/>
                <a:hlinkClick r:id="rId4"/>
              </a:rPr>
              <a:t>www.shoob-law.co.il</a:t>
            </a:r>
            <a:r>
              <a:rPr lang="en-US" sz="1800" b="1" dirty="0">
                <a:latin typeface="David" panose="020E0502060401010101" pitchFamily="34" charset="-79"/>
                <a:cs typeface="David" panose="020E0502060401010101" pitchFamily="34" charset="-79"/>
              </a:rPr>
              <a:t/>
            </a:r>
            <a:br>
              <a:rPr lang="en-US" sz="1800" b="1" dirty="0">
                <a:latin typeface="David" panose="020E0502060401010101" pitchFamily="34" charset="-79"/>
                <a:cs typeface="David" panose="020E0502060401010101" pitchFamily="34" charset="-79"/>
              </a:rPr>
            </a:br>
            <a:r>
              <a:rPr lang="he-IL" sz="1800" b="1" dirty="0" smtClean="0">
                <a:latin typeface="David" panose="020E0502060401010101" pitchFamily="34" charset="-79"/>
                <a:cs typeface="David" panose="020E0502060401010101" pitchFamily="34" charset="-79"/>
              </a:rPr>
              <a:t>חפשו </a:t>
            </a:r>
            <a:r>
              <a:rPr lang="he-IL" sz="1800" b="1" dirty="0">
                <a:latin typeface="David" panose="020E0502060401010101" pitchFamily="34" charset="-79"/>
                <a:cs typeface="David" panose="020E0502060401010101" pitchFamily="34" charset="-79"/>
              </a:rPr>
              <a:t>גם עו"ד על נדל"ן ב- </a:t>
            </a:r>
            <a: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3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2771" y="5661248"/>
            <a:ext cx="309577" cy="30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5148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836712"/>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12036" y="3645024"/>
            <a:ext cx="8712968" cy="2880320"/>
          </a:xfrm>
        </p:spPr>
        <p:txBody>
          <a:bodyPr>
            <a:noAutofit/>
          </a:bodyPr>
          <a:lstStyle/>
          <a:p>
            <a:pPr algn="r"/>
            <a:r>
              <a:rPr lang="he-IL" sz="2800" b="1" dirty="0">
                <a:latin typeface="David" panose="020E0502060401010101" pitchFamily="34" charset="-79"/>
                <a:cs typeface="David" panose="020E0502060401010101" pitchFamily="34" charset="-79"/>
              </a:rPr>
              <a:t/>
            </a:r>
            <a:br>
              <a:rPr lang="he-IL" sz="2800" b="1" dirty="0">
                <a:latin typeface="David" panose="020E0502060401010101" pitchFamily="34" charset="-79"/>
                <a:cs typeface="David" panose="020E0502060401010101" pitchFamily="34" charset="-79"/>
              </a:rPr>
            </a:br>
            <a:r>
              <a:rPr lang="he-IL" sz="2800" b="1" dirty="0">
                <a:latin typeface="David" panose="020E0502060401010101" pitchFamily="34" charset="-79"/>
                <a:cs typeface="David" panose="020E0502060401010101" pitchFamily="34" charset="-79"/>
              </a:rPr>
              <a:t/>
            </a:r>
            <a:br>
              <a:rPr lang="he-IL" sz="2800" b="1"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120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800" b="1" u="sng" dirty="0">
              <a:solidFill>
                <a:schemeClr val="tx1"/>
              </a:solidFill>
              <a:latin typeface="David" panose="020E0502060401010101" pitchFamily="34" charset="-79"/>
              <a:cs typeface="David" panose="020E0502060401010101" pitchFamily="34" charset="-79"/>
            </a:endParaRPr>
          </a:p>
          <a:p>
            <a:pPr algn="ctr"/>
            <a:endParaRPr lang="he-IL" sz="4800" b="1" u="sng" dirty="0">
              <a:solidFill>
                <a:schemeClr val="tx1"/>
              </a:solidFill>
              <a:latin typeface="David" panose="020E0502060401010101" pitchFamily="34" charset="-79"/>
              <a:cs typeface="David" panose="020E0502060401010101" pitchFamily="34" charset="-79"/>
            </a:endParaRPr>
          </a:p>
          <a:p>
            <a:pPr algn="ctr"/>
            <a:r>
              <a:rPr lang="he-IL" sz="4800" b="1" u="sng" dirty="0" err="1">
                <a:solidFill>
                  <a:schemeClr val="tx1"/>
                </a:solidFill>
                <a:latin typeface="David" panose="020E0502060401010101" pitchFamily="34" charset="-79"/>
                <a:cs typeface="David" panose="020E0502060401010101" pitchFamily="34" charset="-79"/>
              </a:rPr>
              <a:t>תשריט</a:t>
            </a:r>
            <a:r>
              <a:rPr lang="he-IL" sz="4800" b="1" u="sng" dirty="0">
                <a:solidFill>
                  <a:schemeClr val="tx1"/>
                </a:solidFill>
                <a:latin typeface="David" panose="020E0502060401010101" pitchFamily="34" charset="-79"/>
                <a:cs typeface="David" panose="020E0502060401010101" pitchFamily="34" charset="-79"/>
              </a:rPr>
              <a:t> התכנית</a:t>
            </a:r>
          </a:p>
          <a:p>
            <a:pPr algn="ctr"/>
            <a:r>
              <a:rPr lang="he-IL" sz="4000" b="1" dirty="0">
                <a:solidFill>
                  <a:schemeClr val="tx1"/>
                </a:solidFill>
                <a:latin typeface="David" panose="020E0502060401010101" pitchFamily="34" charset="-79"/>
                <a:cs typeface="David" panose="020E0502060401010101" pitchFamily="34" charset="-79"/>
              </a:rPr>
              <a:t>ניתן לראות שהמנהרה עוברת מתחת למגורים (צבע כחול)</a:t>
            </a:r>
            <a:endParaRPr lang="he-IL" sz="3600" b="1" dirty="0">
              <a:solidFill>
                <a:schemeClr val="tx1"/>
              </a:solidFill>
              <a:latin typeface="David" panose="020E0502060401010101" pitchFamily="34" charset="-79"/>
              <a:cs typeface="David" panose="020E0502060401010101" pitchFamily="34" charset="-79"/>
            </a:endParaRPr>
          </a:p>
          <a:p>
            <a:pPr algn="ctr"/>
            <a:endParaRPr lang="he-IL" sz="4800" b="1" u="sng" dirty="0">
              <a:solidFill>
                <a:schemeClr val="tx1"/>
              </a:solidFill>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82" t="28952" r="-58" b="11459"/>
          <a:stretch/>
        </p:blipFill>
        <p:spPr bwMode="auto">
          <a:xfrm>
            <a:off x="415479" y="3429000"/>
            <a:ext cx="8496944" cy="321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75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12470" y="2780928"/>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67544" y="1268761"/>
            <a:ext cx="820891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a:p>
            <a:pPr algn="ctr"/>
            <a:r>
              <a:rPr lang="he-IL" sz="4000" b="1" u="sng" dirty="0" smtClean="0">
                <a:solidFill>
                  <a:schemeClr val="tx1"/>
                </a:solidFill>
                <a:latin typeface="David" panose="020E0502060401010101" pitchFamily="34" charset="-79"/>
                <a:cs typeface="David" panose="020E0502060401010101" pitchFamily="34" charset="-79"/>
              </a:rPr>
              <a:t>ביטול תכנית מנהרת שבעת הכוכבים</a:t>
            </a:r>
          </a:p>
          <a:p>
            <a:pPr algn="ctr"/>
            <a:r>
              <a:rPr lang="he-IL" sz="4000" b="1" u="sng" dirty="0" smtClean="0">
                <a:solidFill>
                  <a:schemeClr val="tx1"/>
                </a:solidFill>
                <a:latin typeface="David" panose="020E0502060401010101" pitchFamily="34" charset="-79"/>
                <a:cs typeface="David" panose="020E0502060401010101" pitchFamily="34" charset="-79"/>
              </a:rPr>
              <a:t>תכנית הר/1936 א</a:t>
            </a:r>
          </a:p>
          <a:p>
            <a:pPr algn="ctr"/>
            <a:endParaRPr lang="he-IL" sz="4000" b="1" u="sng"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67544" y="2420888"/>
            <a:ext cx="8457894" cy="4401205"/>
          </a:xfrm>
          <a:prstGeom prst="rect">
            <a:avLst/>
          </a:prstGeom>
        </p:spPr>
        <p:txBody>
          <a:bodyPr wrap="square">
            <a:spAutoFit/>
          </a:bodyPr>
          <a:lstStyle/>
          <a:p>
            <a:pPr marL="457200" indent="-457200" algn="just">
              <a:buFont typeface="Arial" panose="020B0604020202020204" pitchFamily="34" charset="0"/>
              <a:buChar char="•"/>
            </a:pPr>
            <a:endParaRPr lang="he-IL" sz="2800" b="1" dirty="0" smtClean="0">
              <a:latin typeface="David" panose="020E0502060401010101" pitchFamily="34" charset="-79"/>
              <a:cs typeface="David" panose="020E0502060401010101" pitchFamily="34" charset="-79"/>
            </a:endParaRPr>
          </a:p>
          <a:p>
            <a:pPr marL="457200" indent="-457200" algn="just">
              <a:buFont typeface="Arial" panose="020B0604020202020204" pitchFamily="34" charset="0"/>
              <a:buChar char="•"/>
            </a:pPr>
            <a:r>
              <a:rPr lang="he-IL" sz="2800" b="1" dirty="0" smtClean="0">
                <a:latin typeface="David" panose="020E0502060401010101" pitchFamily="34" charset="-79"/>
                <a:cs typeface="David" panose="020E0502060401010101" pitchFamily="34" charset="-79"/>
              </a:rPr>
              <a:t>אחר </a:t>
            </a:r>
            <a:r>
              <a:rPr lang="he-IL" sz="2800" b="1" dirty="0">
                <a:latin typeface="David" panose="020E0502060401010101" pitchFamily="34" charset="-79"/>
                <a:cs typeface="David" panose="020E0502060401010101" pitchFamily="34" charset="-79"/>
              </a:rPr>
              <a:t>אישור התכנית הוגשו לוועדה המקומית מאות תביעות פיצויים לירידת ערך, בהתאם לסעיף 197 לחוק </a:t>
            </a:r>
            <a:r>
              <a:rPr lang="he-IL" sz="2800" b="1" dirty="0" err="1">
                <a:latin typeface="David" panose="020E0502060401010101" pitchFamily="34" charset="-79"/>
                <a:cs typeface="David" panose="020E0502060401010101" pitchFamily="34" charset="-79"/>
              </a:rPr>
              <a:t>התו"ב</a:t>
            </a:r>
            <a:r>
              <a:rPr lang="he-IL" sz="2800" b="1" dirty="0">
                <a:latin typeface="David" panose="020E0502060401010101" pitchFamily="34" charset="-79"/>
                <a:cs typeface="David" panose="020E0502060401010101" pitchFamily="34" charset="-79"/>
              </a:rPr>
              <a:t>. </a:t>
            </a:r>
            <a:endParaRPr lang="he-IL" sz="2800" b="1" dirty="0" smtClean="0">
              <a:latin typeface="David" panose="020E0502060401010101" pitchFamily="34" charset="-79"/>
              <a:cs typeface="David" panose="020E0502060401010101" pitchFamily="34" charset="-79"/>
            </a:endParaRPr>
          </a:p>
          <a:p>
            <a:pPr marL="457200" indent="-457200" algn="just">
              <a:buFont typeface="Arial" panose="020B0604020202020204" pitchFamily="34" charset="0"/>
              <a:buChar char="•"/>
            </a:pPr>
            <a:r>
              <a:rPr lang="he-IL" sz="2800" b="1" dirty="0" smtClean="0">
                <a:latin typeface="David" panose="020E0502060401010101" pitchFamily="34" charset="-79"/>
                <a:cs typeface="David" panose="020E0502060401010101" pitchFamily="34" charset="-79"/>
              </a:rPr>
              <a:t>בהתאם </a:t>
            </a:r>
            <a:r>
              <a:rPr lang="he-IL" sz="2800" b="1" dirty="0" err="1" smtClean="0">
                <a:latin typeface="David" panose="020E0502060401010101" pitchFamily="34" charset="-79"/>
                <a:cs typeface="David" panose="020E0502060401010101" pitchFamily="34" charset="-79"/>
              </a:rPr>
              <a:t>לחוו"ד</a:t>
            </a:r>
            <a:r>
              <a:rPr lang="he-IL" sz="2800" b="1" dirty="0" smtClean="0">
                <a:latin typeface="David" panose="020E0502060401010101" pitchFamily="34" charset="-79"/>
                <a:cs typeface="David" panose="020E0502060401010101" pitchFamily="34" charset="-79"/>
              </a:rPr>
              <a:t> שהוגשו הייתה סכנה לבתים שנמצאים מעל המנהרה.</a:t>
            </a:r>
            <a:endParaRPr lang="he-IL" sz="2800" b="1" dirty="0">
              <a:latin typeface="David" panose="020E0502060401010101" pitchFamily="34" charset="-79"/>
              <a:cs typeface="David" panose="020E0502060401010101" pitchFamily="34" charset="-79"/>
            </a:endParaRPr>
          </a:p>
          <a:p>
            <a:pPr marL="457200" indent="-457200" algn="just">
              <a:buFont typeface="Arial" panose="020B0604020202020204" pitchFamily="34" charset="0"/>
              <a:buChar char="•"/>
            </a:pPr>
            <a:r>
              <a:rPr lang="he-IL" sz="2800" b="1" dirty="0">
                <a:latin typeface="David" panose="020E0502060401010101" pitchFamily="34" charset="-79"/>
                <a:cs typeface="David" panose="020E0502060401010101" pitchFamily="34" charset="-79"/>
              </a:rPr>
              <a:t>לאחר דיונים שנמשכו כ-6 שנים, הוחלט </a:t>
            </a:r>
            <a:r>
              <a:rPr lang="he-IL" sz="2800" b="1" u="sng" dirty="0">
                <a:latin typeface="David" panose="020E0502060401010101" pitchFamily="34" charset="-79"/>
                <a:cs typeface="David" panose="020E0502060401010101" pitchFamily="34" charset="-79"/>
              </a:rPr>
              <a:t>לבטל</a:t>
            </a:r>
            <a:r>
              <a:rPr lang="he-IL" sz="2800" b="1" dirty="0">
                <a:latin typeface="David" panose="020E0502060401010101" pitchFamily="34" charset="-79"/>
                <a:cs typeface="David" panose="020E0502060401010101" pitchFamily="34" charset="-79"/>
              </a:rPr>
              <a:t> את התוכנית. הביטול נבע מעלויות כריית המנהרה, אולם נראה כי גם גובה הפיצויים השפיע על קבלת ההחלטה.</a:t>
            </a:r>
          </a:p>
          <a:p>
            <a:pPr marL="457200" indent="-457200" algn="just">
              <a:buFont typeface="Arial" panose="020B0604020202020204" pitchFamily="34" charset="0"/>
              <a:buChar char="•"/>
            </a:pPr>
            <a:r>
              <a:rPr lang="he-IL" sz="2800" b="1" dirty="0">
                <a:latin typeface="David" panose="020E0502060401010101" pitchFamily="34" charset="-79"/>
                <a:cs typeface="David" panose="020E0502060401010101" pitchFamily="34" charset="-79"/>
              </a:rPr>
              <a:t>ועדת הערר החליטה כי חרף ביטול התכנית, הבעלים זכאים לפיצויים בהתאם להערכת שמאי מקרקעין.</a:t>
            </a:r>
          </a:p>
        </p:txBody>
      </p:sp>
    </p:spTree>
    <p:extLst>
      <p:ext uri="{BB962C8B-B14F-4D97-AF65-F5344CB8AC3E}">
        <p14:creationId xmlns:p14="http://schemas.microsoft.com/office/powerpoint/2010/main" val="3965269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a:xfrm>
            <a:off x="212470" y="2780928"/>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67544" y="116633"/>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ביטול תכנית מנהרת שבעת הכוכבים</a:t>
            </a:r>
          </a:p>
          <a:p>
            <a:pPr algn="ctr"/>
            <a:r>
              <a:rPr lang="he-IL" sz="3200" b="1" u="sng" dirty="0" smtClean="0">
                <a:solidFill>
                  <a:schemeClr val="tx1"/>
                </a:solidFill>
                <a:latin typeface="David" panose="020E0502060401010101" pitchFamily="34" charset="-79"/>
                <a:cs typeface="David" panose="020E0502060401010101" pitchFamily="34" charset="-79"/>
              </a:rPr>
              <a:t>תכנית הר/1936 </a:t>
            </a:r>
            <a:r>
              <a:rPr lang="he-IL" sz="3200" b="1" u="sng" dirty="0">
                <a:solidFill>
                  <a:schemeClr val="tx1"/>
                </a:solidFill>
                <a:latin typeface="David" panose="020E0502060401010101" pitchFamily="34" charset="-79"/>
                <a:cs typeface="David" panose="020E0502060401010101" pitchFamily="34" charset="-79"/>
              </a:rPr>
              <a:t>א</a:t>
            </a: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797" t="18132" r="34688" b="10938"/>
          <a:stretch/>
        </p:blipFill>
        <p:spPr bwMode="auto">
          <a:xfrm>
            <a:off x="2987824" y="1052736"/>
            <a:ext cx="3803128" cy="572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607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1510768"/>
            <a:ext cx="8676964" cy="5086583"/>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הפקעות תת קרקעיות שבוצעו לגבי מקרקעין שבבעלות </a:t>
            </a:r>
            <a:r>
              <a:rPr lang="he-IL" sz="2400" b="1" dirty="0" err="1">
                <a:latin typeface="David" panose="020E0502060401010101" pitchFamily="34" charset="-79"/>
                <a:cs typeface="David" panose="020E0502060401010101" pitchFamily="34" charset="-79"/>
              </a:rPr>
              <a:t>אקונס</a:t>
            </a:r>
            <a:r>
              <a:rPr lang="he-IL" sz="2400" b="1" dirty="0">
                <a:latin typeface="David" panose="020E0502060401010101" pitchFamily="34" charset="-79"/>
                <a:cs typeface="David" panose="020E0502060401010101" pitchFamily="34" charset="-79"/>
              </a:rPr>
              <a:t> ואחרים לצורך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פרויקט </a:t>
            </a:r>
            <a:r>
              <a:rPr lang="he-IL" sz="2400" b="1" dirty="0">
                <a:latin typeface="David" panose="020E0502060401010101" pitchFamily="34" charset="-79"/>
                <a:cs typeface="David" panose="020E0502060401010101" pitchFamily="34" charset="-79"/>
              </a:rPr>
              <a:t>מנהרות הכרמל. ההפקעות בוצעו לגבי זכות החזקה והשימוש בעומק שמתחת לקרקע לצורך המנהרות.</a:t>
            </a: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i="1" dirty="0">
                <a:latin typeface="David" panose="020E0502060401010101" pitchFamily="34" charset="-79"/>
                <a:cs typeface="David" panose="020E0502060401010101" pitchFamily="34" charset="-79"/>
              </a:rPr>
              <a:t>"ראינו אפוא שני פגמים בהפקעה: כדי להוציא ממעבה האדמה את מה שמבקשת  הרשות המפקיעה......הייתה המדינה צריכה להפקיע את הבעלות בחלל המנהרות ובחלל שמעליהן ומתחתן, ואין די בהפקעת זכויות  החזקה והשימוש לתקופה של 99 שנים....אלו פגמים שורשיים".</a:t>
            </a:r>
            <a:br>
              <a:rPr lang="he-IL" sz="2400" i="1" dirty="0">
                <a:latin typeface="David" panose="020E0502060401010101" pitchFamily="34" charset="-79"/>
                <a:cs typeface="David" panose="020E0502060401010101" pitchFamily="34" charset="-79"/>
              </a:rPr>
            </a:br>
            <a:r>
              <a:rPr lang="he-IL" sz="2400" i="1" dirty="0">
                <a:latin typeface="David" panose="020E0502060401010101" pitchFamily="34" charset="-79"/>
                <a:cs typeface="David" panose="020E0502060401010101" pitchFamily="34" charset="-79"/>
              </a:rPr>
              <a:t>"עם התקדמות העתים צפויה המגמה של ניצול המרחב התת-קרקעי להתגבר. המחסור, ההולך וגדל, של שטחים פנויים על פני הקרקע הופך את המרחב התת-קרקעי לחיוני."</a:t>
            </a:r>
            <a:br>
              <a:rPr lang="he-IL" sz="2400" i="1" dirty="0">
                <a:latin typeface="David" panose="020E0502060401010101" pitchFamily="34" charset="-79"/>
                <a:cs typeface="David" panose="020E0502060401010101" pitchFamily="34" charset="-79"/>
              </a:rPr>
            </a:br>
            <a:r>
              <a:rPr lang="he-IL" sz="2400" i="1" dirty="0" smtClean="0">
                <a:latin typeface="David" panose="020E0502060401010101" pitchFamily="34" charset="-79"/>
                <a:cs typeface="David" panose="020E0502060401010101" pitchFamily="34" charset="-79"/>
              </a:rPr>
              <a:t>"</a:t>
            </a:r>
            <a:r>
              <a:rPr lang="he-IL" sz="2400" b="1" i="1" dirty="0" smtClean="0">
                <a:latin typeface="David" panose="020E0502060401010101" pitchFamily="34" charset="-79"/>
                <a:cs typeface="David" panose="020E0502060401010101" pitchFamily="34" charset="-79"/>
              </a:rPr>
              <a:t>גם </a:t>
            </a:r>
            <a:r>
              <a:rPr lang="he-IL" sz="2400" b="1" i="1" dirty="0">
                <a:latin typeface="David" panose="020E0502060401010101" pitchFamily="34" charset="-79"/>
                <a:cs typeface="David" panose="020E0502060401010101" pitchFamily="34" charset="-79"/>
              </a:rPr>
              <a:t>הפקעה היא חריג לעקרון אחידות הקרקע</a:t>
            </a:r>
            <a:r>
              <a:rPr lang="he-IL" sz="2400" i="1" dirty="0">
                <a:latin typeface="David" panose="020E0502060401010101" pitchFamily="34" charset="-79"/>
                <a:cs typeface="David" panose="020E0502060401010101" pitchFamily="34" charset="-79"/>
              </a:rPr>
              <a:t>: סעיף 13 לחוק המקרקעין אכן אוסר על </a:t>
            </a:r>
            <a:r>
              <a:rPr lang="he-IL" sz="2400" i="1" dirty="0" err="1">
                <a:latin typeface="David" panose="020E0502060401010101" pitchFamily="34" charset="-79"/>
                <a:cs typeface="David" panose="020E0502060401010101" pitchFamily="34" charset="-79"/>
              </a:rPr>
              <a:t>עיסקה</a:t>
            </a:r>
            <a:r>
              <a:rPr lang="he-IL" sz="2400" i="1" dirty="0">
                <a:latin typeface="David" panose="020E0502060401010101" pitchFamily="34" charset="-79"/>
                <a:cs typeface="David" panose="020E0502060401010101" pitchFamily="34" charset="-79"/>
              </a:rPr>
              <a:t> בחלק מסוים במקרקעין, ואולם עקרון "אחידות הקרקע" אינו חל על הפקעה</a:t>
            </a:r>
            <a:r>
              <a:rPr lang="he-IL" sz="2400" i="1" dirty="0" smtClean="0">
                <a:latin typeface="David" panose="020E0502060401010101" pitchFamily="34" charset="-79"/>
                <a:cs typeface="David" panose="020E0502060401010101" pitchFamily="34" charset="-79"/>
              </a:rPr>
              <a:t>...." </a:t>
            </a:r>
            <a:r>
              <a:rPr lang="he-IL" sz="2800" i="1" dirty="0">
                <a:latin typeface="David" panose="020E0502060401010101" pitchFamily="34" charset="-79"/>
                <a:cs typeface="David" panose="020E0502060401010101" pitchFamily="34" charset="-79"/>
              </a:rPr>
              <a:t/>
            </a:r>
            <a:br>
              <a:rPr lang="he-IL" sz="2800" i="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u="sng" dirty="0">
                <a:solidFill>
                  <a:schemeClr val="tx1"/>
                </a:solidFill>
                <a:latin typeface="David" panose="020E0502060401010101" pitchFamily="34" charset="-79"/>
                <a:cs typeface="David" panose="020E0502060401010101" pitchFamily="34" charset="-79"/>
              </a:rPr>
              <a:t>ע"א 119/01 </a:t>
            </a:r>
            <a:r>
              <a:rPr lang="he-IL" sz="3600" b="1" u="sng" dirty="0" err="1">
                <a:solidFill>
                  <a:schemeClr val="tx1"/>
                </a:solidFill>
                <a:latin typeface="David" panose="020E0502060401010101" pitchFamily="34" charset="-79"/>
                <a:cs typeface="David" panose="020E0502060401010101" pitchFamily="34" charset="-79"/>
              </a:rPr>
              <a:t>אקונס</a:t>
            </a:r>
            <a:r>
              <a:rPr lang="he-IL" sz="3600" b="1" u="sng" dirty="0">
                <a:solidFill>
                  <a:schemeClr val="tx1"/>
                </a:solidFill>
                <a:latin typeface="David" panose="020E0502060401010101" pitchFamily="34" charset="-79"/>
                <a:cs typeface="David" panose="020E0502060401010101" pitchFamily="34" charset="-79"/>
              </a:rPr>
              <a:t> – מנהרות הכרמל</a:t>
            </a:r>
          </a:p>
        </p:txBody>
      </p:sp>
    </p:spTree>
    <p:extLst>
      <p:ext uri="{BB962C8B-B14F-4D97-AF65-F5344CB8AC3E}">
        <p14:creationId xmlns:p14="http://schemas.microsoft.com/office/powerpoint/2010/main" val="3690371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1510768"/>
            <a:ext cx="8676964" cy="5086583"/>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הפקעה בתת הקרקע</a:t>
            </a:r>
          </a:p>
          <a:p>
            <a:pPr algn="ctr"/>
            <a:r>
              <a:rPr lang="he-IL" sz="3200" b="1" u="sng" dirty="0" smtClean="0">
                <a:solidFill>
                  <a:schemeClr val="tx1"/>
                </a:solidFill>
                <a:latin typeface="David" panose="020E0502060401010101" pitchFamily="34" charset="-79"/>
                <a:cs typeface="David" panose="020E0502060401010101" pitchFamily="34" charset="-79"/>
              </a:rPr>
              <a:t>רכבת קלה תל אביב</a:t>
            </a: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3765" t="16272" r="35304" b="56202"/>
          <a:stretch/>
        </p:blipFill>
        <p:spPr bwMode="auto">
          <a:xfrm>
            <a:off x="4702496" y="1988840"/>
            <a:ext cx="420986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2848" t="43628" r="37343" b="16772"/>
          <a:stretch/>
        </p:blipFill>
        <p:spPr bwMode="auto">
          <a:xfrm>
            <a:off x="323528" y="1965822"/>
            <a:ext cx="4378967" cy="434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123728" y="220486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21905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3839864"/>
            <a:ext cx="8676964" cy="2664295"/>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תמונה 9"/>
          <p:cNvPicPr/>
          <p:nvPr/>
        </p:nvPicPr>
        <p:blipFill rotWithShape="1">
          <a:blip r:embed="rId6"/>
          <a:srcRect l="23332" t="74919" r="35791" b="12862"/>
          <a:stretch/>
        </p:blipFill>
        <p:spPr bwMode="auto">
          <a:xfrm>
            <a:off x="273639" y="2204863"/>
            <a:ext cx="8474825" cy="1285875"/>
          </a:xfrm>
          <a:prstGeom prst="rect">
            <a:avLst/>
          </a:prstGeom>
          <a:ln w="76200">
            <a:solidFill>
              <a:schemeClr val="tx1"/>
            </a:solidFill>
          </a:ln>
          <a:extLst>
            <a:ext uri="{53640926-AAD7-44D8-BBD7-CCE9431645EC}">
              <a14:shadowObscured xmlns:a14="http://schemas.microsoft.com/office/drawing/2010/main"/>
            </a:ext>
          </a:extLst>
        </p:spPr>
      </p:pic>
      <p:sp>
        <p:nvSpPr>
          <p:cNvPr id="7" name="מלבן 6"/>
          <p:cNvSpPr/>
          <p:nvPr/>
        </p:nvSpPr>
        <p:spPr>
          <a:xfrm>
            <a:off x="611560" y="2492896"/>
            <a:ext cx="8282435"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הבעיה</a:t>
            </a:r>
            <a:r>
              <a:rPr lang="he-IL" sz="3200" b="1" dirty="0" smtClean="0">
                <a:solidFill>
                  <a:schemeClr val="tx1"/>
                </a:solidFill>
                <a:latin typeface="David" panose="020E0502060401010101" pitchFamily="34" charset="-79"/>
                <a:cs typeface="David" panose="020E0502060401010101" pitchFamily="34" charset="-79"/>
              </a:rPr>
              <a:t>: הודעות אלו לא משקפות את שיעור ההפקעה ומיקומה</a:t>
            </a:r>
            <a:endParaRPr lang="he-IL" sz="2000" b="1" dirty="0">
              <a:solidFill>
                <a:schemeClr val="tx1"/>
              </a:solidFill>
              <a:latin typeface="David" panose="020E0502060401010101" pitchFamily="34" charset="-79"/>
              <a:cs typeface="David" panose="020E0502060401010101" pitchFamily="34" charset="-79"/>
            </a:endParaRPr>
          </a:p>
        </p:txBody>
      </p:sp>
      <p:sp>
        <p:nvSpPr>
          <p:cNvPr id="9" name="מלבן 8"/>
          <p:cNvSpPr/>
          <p:nvPr/>
        </p:nvSpPr>
        <p:spPr>
          <a:xfrm>
            <a:off x="899593" y="1200204"/>
            <a:ext cx="7632848" cy="646331"/>
          </a:xfrm>
          <a:prstGeom prst="rect">
            <a:avLst/>
          </a:prstGeom>
        </p:spPr>
        <p:txBody>
          <a:bodyPr wrap="square">
            <a:spAutoFit/>
          </a:bodyPr>
          <a:lstStyle/>
          <a:p>
            <a:pPr algn="ctr"/>
            <a:r>
              <a:rPr lang="he-IL" sz="3600" b="1" u="sng" dirty="0">
                <a:latin typeface="David" panose="020E0502060401010101" pitchFamily="34" charset="-79"/>
                <a:cs typeface="David" panose="020E0502060401010101" pitchFamily="34" charset="-79"/>
              </a:rPr>
              <a:t>דוגמה להערה בדבר הפקעה מתוך נסח טאבו</a:t>
            </a:r>
          </a:p>
        </p:txBody>
      </p:sp>
      <p:cxnSp>
        <p:nvCxnSpPr>
          <p:cNvPr id="12" name="מחבר ישר 11"/>
          <p:cNvCxnSpPr/>
          <p:nvPr/>
        </p:nvCxnSpPr>
        <p:spPr>
          <a:xfrm>
            <a:off x="7668344" y="2780928"/>
            <a:ext cx="86409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895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3839864"/>
            <a:ext cx="8676964" cy="2664295"/>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611560" y="2492896"/>
            <a:ext cx="8282435"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a:solidFill>
                <a:schemeClr val="tx1"/>
              </a:solidFill>
              <a:latin typeface="David" panose="020E0502060401010101" pitchFamily="34" charset="-79"/>
              <a:cs typeface="David" panose="020E0502060401010101" pitchFamily="34" charset="-79"/>
            </a:endParaRPr>
          </a:p>
        </p:txBody>
      </p:sp>
      <p:sp>
        <p:nvSpPr>
          <p:cNvPr id="9" name="מלבן 8"/>
          <p:cNvSpPr/>
          <p:nvPr/>
        </p:nvSpPr>
        <p:spPr>
          <a:xfrm>
            <a:off x="899593" y="1200204"/>
            <a:ext cx="7632848" cy="1200329"/>
          </a:xfrm>
          <a:prstGeom prst="rect">
            <a:avLst/>
          </a:prstGeom>
        </p:spPr>
        <p:txBody>
          <a:bodyPr wrap="square">
            <a:spAutoFit/>
          </a:bodyPr>
          <a:lstStyle/>
          <a:p>
            <a:pPr algn="ctr"/>
            <a:r>
              <a:rPr lang="he-IL" sz="3600" b="1" u="sng" dirty="0" smtClean="0">
                <a:latin typeface="David" panose="020E0502060401010101" pitchFamily="34" charset="-79"/>
                <a:cs typeface="David" panose="020E0502060401010101" pitchFamily="34" charset="-79"/>
              </a:rPr>
              <a:t>תקנות המקרקעין (ניהול ורישום), תשע"ב-2011</a:t>
            </a:r>
            <a:endParaRPr lang="he-IL" sz="3600" b="1" u="sng" dirty="0">
              <a:latin typeface="David" panose="020E0502060401010101" pitchFamily="34" charset="-79"/>
              <a:cs typeface="David" panose="020E0502060401010101" pitchFamily="34" charset="-79"/>
            </a:endParaRPr>
          </a:p>
        </p:txBody>
      </p:sp>
      <p:sp>
        <p:nvSpPr>
          <p:cNvPr id="6" name="מלבן 5"/>
          <p:cNvSpPr/>
          <p:nvPr/>
        </p:nvSpPr>
        <p:spPr>
          <a:xfrm>
            <a:off x="755576" y="2852936"/>
            <a:ext cx="7992888" cy="3416320"/>
          </a:xfrm>
          <a:prstGeom prst="rect">
            <a:avLst/>
          </a:prstGeom>
        </p:spPr>
        <p:txBody>
          <a:bodyPr wrap="square">
            <a:spAutoFit/>
          </a:bodyPr>
          <a:lstStyle/>
          <a:p>
            <a:pPr algn="ctr"/>
            <a:r>
              <a:rPr lang="he-IL" sz="2400" b="1" dirty="0">
                <a:latin typeface="David" panose="020E0502060401010101" pitchFamily="34" charset="-79"/>
                <a:cs typeface="David" panose="020E0502060401010101" pitchFamily="34" charset="-79"/>
              </a:rPr>
              <a:t>הערה על ייעודם של </a:t>
            </a:r>
            <a:r>
              <a:rPr lang="he-IL" sz="2400" b="1" dirty="0" smtClean="0">
                <a:latin typeface="David" panose="020E0502060401010101" pitchFamily="34" charset="-79"/>
                <a:cs typeface="David" panose="020E0502060401010101" pitchFamily="34" charset="-79"/>
              </a:rPr>
              <a:t>מקרקעין</a:t>
            </a:r>
          </a:p>
          <a:p>
            <a:pPr algn="ctr"/>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27. </a:t>
            </a:r>
            <a:r>
              <a:rPr lang="he-IL" sz="2400" dirty="0" smtClean="0">
                <a:latin typeface="David" panose="020E0502060401010101" pitchFamily="34" charset="-79"/>
                <a:cs typeface="David" panose="020E0502060401010101" pitchFamily="34" charset="-79"/>
              </a:rPr>
              <a:t>(</a:t>
            </a:r>
            <a:r>
              <a:rPr lang="he-IL" sz="2400" dirty="0">
                <a:latin typeface="David" panose="020E0502060401010101" pitchFamily="34" charset="-79"/>
                <a:cs typeface="David" panose="020E0502060401010101" pitchFamily="34" charset="-79"/>
              </a:rPr>
              <a:t>א)  לפי בקשת יושב ראש מוסד תכנון ירשום רשם הערה על הייעוד או על השימוש שנקבע למקרקעין פלונים מכוח חוק התכנון, או על הוראה של תכנית או תנאי בהיתר שניתנו לפי חוק התכנון</a:t>
            </a:r>
            <a:r>
              <a:rPr lang="he-IL" sz="2400" dirty="0" smtClean="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a:p>
            <a:r>
              <a:rPr lang="he-IL" sz="2400" dirty="0">
                <a:latin typeface="David" panose="020E0502060401010101" pitchFamily="34" charset="-79"/>
                <a:cs typeface="David" panose="020E0502060401010101" pitchFamily="34" charset="-79"/>
              </a:rPr>
              <a:t> (ב)  בוטל הייעוד או השימוש שנרשם כאמור, או שונו הוראות של תכנית או תנאים בהיתר, יורה רשם, לפי בקשת מי שביקש את רישום ההערה, על מחיקתה.</a:t>
            </a:r>
          </a:p>
        </p:txBody>
      </p:sp>
    </p:spTree>
    <p:extLst>
      <p:ext uri="{BB962C8B-B14F-4D97-AF65-F5344CB8AC3E}">
        <p14:creationId xmlns:p14="http://schemas.microsoft.com/office/powerpoint/2010/main" val="303702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3839864"/>
            <a:ext cx="8676964" cy="2664295"/>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611560" y="2492896"/>
            <a:ext cx="8282435"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a:solidFill>
                <a:schemeClr val="tx1"/>
              </a:solidFill>
              <a:latin typeface="David" panose="020E0502060401010101" pitchFamily="34" charset="-79"/>
              <a:cs typeface="David" panose="020E0502060401010101" pitchFamily="34" charset="-79"/>
            </a:endParaRPr>
          </a:p>
        </p:txBody>
      </p:sp>
      <p:sp>
        <p:nvSpPr>
          <p:cNvPr id="9" name="מלבן 8"/>
          <p:cNvSpPr/>
          <p:nvPr/>
        </p:nvSpPr>
        <p:spPr>
          <a:xfrm>
            <a:off x="899593" y="1200204"/>
            <a:ext cx="7632848" cy="646331"/>
          </a:xfrm>
          <a:prstGeom prst="rect">
            <a:avLst/>
          </a:prstGeom>
        </p:spPr>
        <p:txBody>
          <a:bodyPr wrap="square">
            <a:spAutoFit/>
          </a:bodyPr>
          <a:lstStyle/>
          <a:p>
            <a:pPr algn="ctr"/>
            <a:r>
              <a:rPr lang="he-IL" sz="3600" b="1" u="sng" dirty="0" smtClean="0">
                <a:latin typeface="David" panose="020E0502060401010101" pitchFamily="34" charset="-79"/>
                <a:cs typeface="David" panose="020E0502060401010101" pitchFamily="34" charset="-79"/>
              </a:rPr>
              <a:t>חוק התכנון והבניה, תשכ"ה-1965 </a:t>
            </a:r>
            <a:endParaRPr lang="he-IL" sz="3600" b="1" u="sng" dirty="0">
              <a:latin typeface="David" panose="020E0502060401010101" pitchFamily="34" charset="-79"/>
              <a:cs typeface="David" panose="020E0502060401010101" pitchFamily="34" charset="-79"/>
            </a:endParaRPr>
          </a:p>
        </p:txBody>
      </p:sp>
      <p:sp>
        <p:nvSpPr>
          <p:cNvPr id="6" name="מלבן 5"/>
          <p:cNvSpPr/>
          <p:nvPr/>
        </p:nvSpPr>
        <p:spPr>
          <a:xfrm>
            <a:off x="771228" y="2276872"/>
            <a:ext cx="7992888" cy="3785652"/>
          </a:xfrm>
          <a:prstGeom prst="rect">
            <a:avLst/>
          </a:prstGeom>
        </p:spPr>
        <p:txBody>
          <a:bodyPr wrap="square">
            <a:spAutoFit/>
          </a:bodyPr>
          <a:lstStyle/>
          <a:p>
            <a:pPr algn="ctr"/>
            <a:r>
              <a:rPr lang="he-IL" sz="2400" b="1" dirty="0">
                <a:latin typeface="David" panose="020E0502060401010101" pitchFamily="34" charset="-79"/>
                <a:cs typeface="David" panose="020E0502060401010101" pitchFamily="34" charset="-79"/>
              </a:rPr>
              <a:t>הודעה על הכנת תכנית (תיקון מס' 43)  </a:t>
            </a:r>
            <a:r>
              <a:rPr lang="he-IL" sz="2400" b="1" dirty="0" smtClean="0">
                <a:latin typeface="David" panose="020E0502060401010101" pitchFamily="34" charset="-79"/>
                <a:cs typeface="David" panose="020E0502060401010101" pitchFamily="34" charset="-79"/>
              </a:rPr>
              <a:t>תשנ"ה-1995</a:t>
            </a:r>
          </a:p>
          <a:p>
            <a:pPr algn="ctr"/>
            <a:endParaRPr lang="he-IL" sz="2400" dirty="0">
              <a:latin typeface="David" panose="020E0502060401010101" pitchFamily="34" charset="-79"/>
              <a:cs typeface="David" panose="020E0502060401010101" pitchFamily="34" charset="-79"/>
            </a:endParaRPr>
          </a:p>
          <a:p>
            <a:pPr algn="ctr"/>
            <a:r>
              <a:rPr lang="he-IL" sz="2400" dirty="0">
                <a:latin typeface="David" panose="020E0502060401010101" pitchFamily="34" charset="-79"/>
                <a:cs typeface="David" panose="020E0502060401010101" pitchFamily="34" charset="-79"/>
              </a:rPr>
              <a:t>77.  מי שרשאי להגיש תכנית למוסד תכנון, רשאי לפנות למוסד התכנון המוסמך להפקיד את התכנית, בבקשה לפרסם הודעה בדבר הכנת התכנית; מצא מוסד התכנון לאחר ששקל </a:t>
            </a:r>
            <a:r>
              <a:rPr lang="he-IL" sz="2400" dirty="0" err="1">
                <a:latin typeface="David" panose="020E0502060401010101" pitchFamily="34" charset="-79"/>
                <a:cs typeface="David" panose="020E0502060401010101" pitchFamily="34" charset="-79"/>
              </a:rPr>
              <a:t>בענין</a:t>
            </a:r>
            <a:r>
              <a:rPr lang="he-IL" sz="2400" dirty="0">
                <a:latin typeface="David" panose="020E0502060401010101" pitchFamily="34" charset="-79"/>
                <a:cs typeface="David" panose="020E0502060401010101" pitchFamily="34" charset="-79"/>
              </a:rPr>
              <a:t> כי מן הנכון לעשות כן, </a:t>
            </a:r>
            <a:r>
              <a:rPr lang="he-IL" sz="2400" b="1" dirty="0">
                <a:latin typeface="David" panose="020E0502060401010101" pitchFamily="34" charset="-79"/>
                <a:cs typeface="David" panose="020E0502060401010101" pitchFamily="34" charset="-79"/>
              </a:rPr>
              <a:t>יפרסם את ההודעה ברשומות, בעתון ובמשרדי הרשויות המקומיות הנוגעות בדבר; ההודעה תפרט את תחום התכנית והשינויים המוצעים; הפרסום בעיתון יהיה כאמור בסעיף 1א</a:t>
            </a:r>
            <a:r>
              <a:rPr lang="he-IL" sz="2400" dirty="0">
                <a:latin typeface="David" panose="020E0502060401010101" pitchFamily="34" charset="-79"/>
                <a:cs typeface="David" panose="020E0502060401010101" pitchFamily="34" charset="-79"/>
              </a:rPr>
              <a:t>; הוצאות הפרסום יחולו על המבקש; אין בהוראות סעיף זה כדי לפגוע בסמכות מוסד תכנון לפרסם הודעה על הכנת תכנית מיוזמתו.</a:t>
            </a:r>
          </a:p>
        </p:txBody>
      </p:sp>
    </p:spTree>
    <p:extLst>
      <p:ext uri="{BB962C8B-B14F-4D97-AF65-F5344CB8AC3E}">
        <p14:creationId xmlns:p14="http://schemas.microsoft.com/office/powerpoint/2010/main" val="429110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04963" y="1124744"/>
            <a:ext cx="8676964" cy="5086583"/>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r>
              <a:rPr lang="he-IL" sz="2800" b="1" u="sng" dirty="0">
                <a:solidFill>
                  <a:schemeClr val="tx1"/>
                </a:solidFill>
                <a:latin typeface="David" panose="020E0502060401010101" pitchFamily="34" charset="-79"/>
                <a:cs typeface="David" panose="020E0502060401010101" pitchFamily="34" charset="-79"/>
              </a:rPr>
              <a:t>קווי מטרו </a:t>
            </a:r>
            <a:r>
              <a:rPr lang="en-US" sz="2800" b="1" u="sng" dirty="0">
                <a:solidFill>
                  <a:schemeClr val="tx1"/>
                </a:solidFill>
                <a:latin typeface="David" panose="020E0502060401010101" pitchFamily="34" charset="-79"/>
                <a:cs typeface="David" panose="020E0502060401010101" pitchFamily="34" charset="-79"/>
              </a:rPr>
              <a:t>M3, M2, M1 </a:t>
            </a:r>
            <a:r>
              <a:rPr lang="en-US" sz="2800" b="1" u="sng" dirty="0" smtClean="0">
                <a:solidFill>
                  <a:schemeClr val="tx1"/>
                </a:solidFill>
                <a:latin typeface="David" panose="020E0502060401010101" pitchFamily="34" charset="-79"/>
                <a:cs typeface="David" panose="020E0502060401010101" pitchFamily="34" charset="-79"/>
              </a:rPr>
              <a:t>– </a:t>
            </a:r>
          </a:p>
          <a:p>
            <a:pPr algn="ctr"/>
            <a:r>
              <a:rPr lang="he-IL" sz="2800" b="1" u="sng" dirty="0" smtClean="0">
                <a:solidFill>
                  <a:schemeClr val="tx1"/>
                </a:solidFill>
                <a:latin typeface="David" panose="020E0502060401010101" pitchFamily="34" charset="-79"/>
                <a:cs typeface="David" panose="020E0502060401010101" pitchFamily="34" charset="-79"/>
              </a:rPr>
              <a:t>הודעה בדבר הכנת תכנית לתשתית לאומית ותנאים למתן היתרים בתת הקרקע </a:t>
            </a:r>
          </a:p>
          <a:p>
            <a:pPr algn="ctr"/>
            <a:r>
              <a:rPr lang="he-IL" sz="2800" b="1" u="sng" dirty="0" smtClean="0">
                <a:solidFill>
                  <a:schemeClr val="tx1"/>
                </a:solidFill>
                <a:latin typeface="David" panose="020E0502060401010101" pitchFamily="34" charset="-79"/>
                <a:cs typeface="David" panose="020E0502060401010101" pitchFamily="34" charset="-79"/>
              </a:rPr>
              <a:t>תת"ל </a:t>
            </a:r>
            <a:r>
              <a:rPr lang="he-IL" sz="2800" b="1" u="sng" dirty="0">
                <a:solidFill>
                  <a:schemeClr val="tx1"/>
                </a:solidFill>
                <a:latin typeface="David" panose="020E0502060401010101" pitchFamily="34" charset="-79"/>
                <a:cs typeface="David" panose="020E0502060401010101" pitchFamily="34" charset="-79"/>
              </a:rPr>
              <a:t>101 א', 101 ב', </a:t>
            </a:r>
            <a:r>
              <a:rPr lang="he-IL" sz="2800" b="1" u="sng" dirty="0" smtClean="0">
                <a:solidFill>
                  <a:schemeClr val="tx1"/>
                </a:solidFill>
                <a:latin typeface="David" panose="020E0502060401010101" pitchFamily="34" charset="-79"/>
                <a:cs typeface="David" panose="020E0502060401010101" pitchFamily="34" charset="-79"/>
              </a:rPr>
              <a:t>102 ו-103 </a:t>
            </a:r>
          </a:p>
          <a:p>
            <a:pPr algn="ctr"/>
            <a:r>
              <a:rPr lang="he-IL" sz="2400" b="1" dirty="0" smtClean="0">
                <a:solidFill>
                  <a:schemeClr val="tx1"/>
                </a:solidFill>
                <a:latin typeface="David" panose="020E0502060401010101" pitchFamily="34" charset="-79"/>
                <a:cs typeface="David" panose="020E0502060401010101" pitchFamily="34" charset="-79"/>
              </a:rPr>
              <a:t>בחודש האחרון, פורסמו הודעות  בדבר הכנת תכניות לקווי מטרו:</a:t>
            </a:r>
          </a:p>
          <a:p>
            <a:pPr algn="ctr"/>
            <a:r>
              <a:rPr lang="he-IL" sz="2400" b="1" dirty="0" smtClean="0">
                <a:solidFill>
                  <a:schemeClr val="tx1"/>
                </a:solidFill>
                <a:latin typeface="David" panose="020E0502060401010101" pitchFamily="34" charset="-79"/>
                <a:cs typeface="David" panose="020E0502060401010101" pitchFamily="34" charset="-79"/>
              </a:rPr>
              <a:t> </a:t>
            </a:r>
          </a:p>
          <a:p>
            <a:pPr algn="ctr"/>
            <a:r>
              <a:rPr lang="he-IL" sz="2000" b="1" dirty="0" smtClean="0">
                <a:solidFill>
                  <a:schemeClr val="tx1"/>
                </a:solidFill>
                <a:latin typeface="David" panose="020E0502060401010101" pitchFamily="34" charset="-79"/>
                <a:cs typeface="David" panose="020E0502060401010101" pitchFamily="34" charset="-79"/>
              </a:rPr>
              <a:t>"הועדה החליטה בדבר תנאים למתן היתרי בניה בתחום התכנית כמפורט להלן: א. בתחום התכנית </a:t>
            </a:r>
            <a:r>
              <a:rPr lang="he-IL" sz="2000" b="1" u="sng" dirty="0" smtClean="0">
                <a:solidFill>
                  <a:srgbClr val="FF0000"/>
                </a:solidFill>
                <a:latin typeface="David" panose="020E0502060401010101" pitchFamily="34" charset="-79"/>
                <a:cs typeface="David" panose="020E0502060401010101" pitchFamily="34" charset="-79"/>
              </a:rPr>
              <a:t>בתת הקרקע </a:t>
            </a:r>
            <a:r>
              <a:rPr lang="he-IL" sz="2000" b="1" dirty="0" smtClean="0">
                <a:solidFill>
                  <a:schemeClr val="tx1"/>
                </a:solidFill>
                <a:latin typeface="David" panose="020E0502060401010101" pitchFamily="34" charset="-79"/>
                <a:cs typeface="David" panose="020E0502060401010101" pitchFamily="34" charset="-79"/>
              </a:rPr>
              <a:t>לא יינתנו היתרי בניה, היתרים לשימוש חורג או הרשאות ולא יבוצעו עבודות מכוח סעיף 261(ד) לחוק. ב. על אף האמור לעיל, התנאים והמגבלות לפי הודעה זו לא יחולו על: - עבודות ניטור, בדיקות קרקע וקידוחי ניסיון שיבוצעו לצורך קידום ביצוע עבודות תשתית. –עבודות בתחום דרך קיימת ומאושרת שאינן משנות את תוואי הדרך ואינן כוללות תוספות בנייה בתת הקרקע, בכפוף לתיאום עם </a:t>
            </a:r>
            <a:r>
              <a:rPr lang="he-IL" sz="2000" b="1" dirty="0" err="1" smtClean="0">
                <a:solidFill>
                  <a:schemeClr val="tx1"/>
                </a:solidFill>
                <a:latin typeface="David" panose="020E0502060401010101" pitchFamily="34" charset="-79"/>
                <a:cs typeface="David" panose="020E0502060401010101" pitchFamily="34" charset="-79"/>
              </a:rPr>
              <a:t>נת"ע</a:t>
            </a:r>
            <a:r>
              <a:rPr lang="he-IL" sz="2000" b="1" dirty="0" smtClean="0">
                <a:solidFill>
                  <a:schemeClr val="tx1"/>
                </a:solidFill>
                <a:latin typeface="David" panose="020E0502060401010101" pitchFamily="34" charset="-79"/>
                <a:cs typeface="David" panose="020E0502060401010101" pitchFamily="34" charset="-79"/>
              </a:rPr>
              <a:t>. –</a:t>
            </a:r>
            <a:r>
              <a:rPr lang="he-IL" sz="2000" b="1" dirty="0" smtClean="0">
                <a:solidFill>
                  <a:srgbClr val="FF0000"/>
                </a:solidFill>
                <a:latin typeface="David" panose="020E0502060401010101" pitchFamily="34" charset="-79"/>
                <a:cs typeface="David" panose="020E0502060401010101" pitchFamily="34" charset="-79"/>
              </a:rPr>
              <a:t>עבודות בתחום תוואי תת"ק העובר בשטח שאינו מיועד לדרך ובלבד שעומקן עולה על 5 מ' ובכפוף לאישור מתכננת </a:t>
            </a:r>
            <a:r>
              <a:rPr lang="he-IL" sz="2000" b="1" dirty="0" err="1" smtClean="0">
                <a:solidFill>
                  <a:srgbClr val="FF0000"/>
                </a:solidFill>
                <a:latin typeface="David" panose="020E0502060401010101" pitchFamily="34" charset="-79"/>
                <a:cs typeface="David" panose="020E0502060401010101" pitchFamily="34" charset="-79"/>
              </a:rPr>
              <a:t>הות"ל</a:t>
            </a:r>
            <a:r>
              <a:rPr lang="he-IL" sz="2000" b="1" dirty="0" smtClean="0">
                <a:solidFill>
                  <a:srgbClr val="FF0000"/>
                </a:solidFill>
                <a:latin typeface="David" panose="020E0502060401010101" pitchFamily="34" charset="-79"/>
                <a:cs typeface="David" panose="020E0502060401010101" pitchFamily="34" charset="-79"/>
              </a:rPr>
              <a:t>, לאחר שהתקבלה התייחסות </a:t>
            </a:r>
            <a:r>
              <a:rPr lang="he-IL" sz="2000" b="1" dirty="0" err="1" smtClean="0">
                <a:solidFill>
                  <a:srgbClr val="FF0000"/>
                </a:solidFill>
                <a:latin typeface="David" panose="020E0502060401010101" pitchFamily="34" charset="-79"/>
                <a:cs typeface="David" panose="020E0502060401010101" pitchFamily="34" charset="-79"/>
              </a:rPr>
              <a:t>נת"ע</a:t>
            </a:r>
            <a:r>
              <a:rPr lang="he-IL" sz="2000" b="1" dirty="0" smtClean="0">
                <a:solidFill>
                  <a:srgbClr val="FF0000"/>
                </a:solidFill>
                <a:latin typeface="David" panose="020E0502060401010101" pitchFamily="34" charset="-79"/>
                <a:cs typeface="David" panose="020E0502060401010101" pitchFamily="34" charset="-79"/>
              </a:rPr>
              <a:t> תוך 3 שבועות</a:t>
            </a:r>
            <a:r>
              <a:rPr lang="he-IL" sz="2000" b="1" dirty="0" smtClean="0">
                <a:solidFill>
                  <a:schemeClr val="tx1"/>
                </a:solidFill>
                <a:latin typeface="David" panose="020E0502060401010101" pitchFamily="34" charset="-79"/>
                <a:cs typeface="David" panose="020E0502060401010101" pitchFamily="34" charset="-79"/>
              </a:rPr>
              <a:t>. –מקרקעין ביטחוניים. ג. תוקף התנאים – שנתיים ממועד הפרסום או עד להעברת התכנית להערות הועדות המחוזיות ולהשגות הציבור, המוקדם מבין השניים."</a:t>
            </a: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97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3839864"/>
            <a:ext cx="8676964" cy="2664295"/>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3390" t="44004" r="36198" b="-1042"/>
          <a:stretch/>
        </p:blipFill>
        <p:spPr bwMode="auto">
          <a:xfrm>
            <a:off x="-9001124" y="4448175"/>
            <a:ext cx="5562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מלבן 6"/>
          <p:cNvSpPr/>
          <p:nvPr/>
        </p:nvSpPr>
        <p:spPr>
          <a:xfrm>
            <a:off x="611560" y="2492896"/>
            <a:ext cx="8282435"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a:solidFill>
                <a:schemeClr val="tx1"/>
              </a:solidFill>
              <a:latin typeface="David" panose="020E0502060401010101" pitchFamily="34" charset="-79"/>
              <a:cs typeface="David" panose="020E0502060401010101" pitchFamily="34" charset="-79"/>
            </a:endParaRPr>
          </a:p>
        </p:txBody>
      </p:sp>
      <p:sp>
        <p:nvSpPr>
          <p:cNvPr id="9" name="מלבן 8"/>
          <p:cNvSpPr/>
          <p:nvPr/>
        </p:nvSpPr>
        <p:spPr>
          <a:xfrm>
            <a:off x="899593" y="1200204"/>
            <a:ext cx="7632848" cy="4524315"/>
          </a:xfrm>
          <a:prstGeom prst="rect">
            <a:avLst/>
          </a:prstGeom>
        </p:spPr>
        <p:txBody>
          <a:bodyPr wrap="square">
            <a:spAutoFit/>
          </a:bodyPr>
          <a:lstStyle/>
          <a:p>
            <a:pPr algn="ctr"/>
            <a:r>
              <a:rPr lang="he-IL" sz="3600" b="1" dirty="0" smtClean="0">
                <a:latin typeface="David" panose="020E0502060401010101" pitchFamily="34" charset="-79"/>
                <a:cs typeface="David" panose="020E0502060401010101" pitchFamily="34" charset="-79"/>
              </a:rPr>
              <a:t>הפקעה בכביש 431 </a:t>
            </a:r>
          </a:p>
          <a:p>
            <a:pPr algn="ctr"/>
            <a:r>
              <a:rPr lang="he-IL" sz="3600" b="1" u="sng" dirty="0" smtClean="0">
                <a:latin typeface="David" panose="020E0502060401010101" pitchFamily="34" charset="-79"/>
                <a:cs typeface="David" panose="020E0502060401010101" pitchFamily="34" charset="-79"/>
              </a:rPr>
              <a:t>הפקעה לא תואמת רישום בטאבו</a:t>
            </a:r>
          </a:p>
          <a:p>
            <a:pPr algn="just"/>
            <a:endParaRPr lang="he-IL" sz="3600" b="1" dirty="0" smtClean="0">
              <a:latin typeface="David" panose="020E0502060401010101" pitchFamily="34" charset="-79"/>
              <a:cs typeface="David" panose="020E0502060401010101" pitchFamily="34" charset="-79"/>
            </a:endParaRPr>
          </a:p>
          <a:p>
            <a:pPr algn="just"/>
            <a:r>
              <a:rPr lang="he-IL" sz="3600" b="1" dirty="0" smtClean="0">
                <a:latin typeface="David" panose="020E0502060401010101" pitchFamily="34" charset="-79"/>
                <a:cs typeface="David" panose="020E0502060401010101" pitchFamily="34" charset="-79"/>
              </a:rPr>
              <a:t>הפקעה - 2000</a:t>
            </a:r>
          </a:p>
          <a:p>
            <a:pPr algn="just"/>
            <a:r>
              <a:rPr lang="he-IL" sz="3600" b="1" dirty="0" smtClean="0">
                <a:latin typeface="David" panose="020E0502060401010101" pitchFamily="34" charset="-79"/>
                <a:cs typeface="David" panose="020E0502060401010101" pitchFamily="34" charset="-79"/>
              </a:rPr>
              <a:t>רישום ההפקעה - שנת 2018</a:t>
            </a:r>
          </a:p>
          <a:p>
            <a:pPr algn="just"/>
            <a:endParaRPr lang="he-IL" sz="3600" b="1" dirty="0">
              <a:latin typeface="David" panose="020E0502060401010101" pitchFamily="34" charset="-79"/>
              <a:cs typeface="David" panose="020E0502060401010101" pitchFamily="34" charset="-79"/>
            </a:endParaRPr>
          </a:p>
          <a:p>
            <a:pPr algn="ctr"/>
            <a:r>
              <a:rPr lang="he-IL" sz="3600" b="1" dirty="0" smtClean="0">
                <a:latin typeface="David" panose="020E0502060401010101" pitchFamily="34" charset="-79"/>
                <a:cs typeface="David" panose="020E0502060401010101" pitchFamily="34" charset="-79"/>
              </a:rPr>
              <a:t>פערי שטח בין ההפקעה במקור לרישום בטאבו הינו בעייתי</a:t>
            </a:r>
            <a:endParaRPr lang="he-IL" sz="32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19435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211960" y="188640"/>
            <a:ext cx="674664" cy="763609"/>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2987824" y="1268760"/>
            <a:ext cx="3299027" cy="695383"/>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179512" y="1964143"/>
            <a:ext cx="8712968" cy="2544977"/>
          </a:xfrm>
        </p:spPr>
        <p:txBody>
          <a:bodyPr>
            <a:normAutofit fontScale="90000"/>
          </a:bodyPr>
          <a:lstStyle/>
          <a:p>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3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103" t="56666" r="19104" b="21804"/>
          <a:stretch/>
        </p:blipFill>
        <p:spPr bwMode="auto">
          <a:xfrm>
            <a:off x="331918" y="2132857"/>
            <a:ext cx="862315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51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836712"/>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9465" y="2420888"/>
            <a:ext cx="8748972" cy="2548941"/>
          </a:xfrm>
        </p:spPr>
        <p:txBody>
          <a:bodyPr>
            <a:noAutofit/>
          </a:bodyPr>
          <a:lstStyle/>
          <a:p>
            <a:pPr algn="r"/>
            <a:r>
              <a:rPr lang="he-IL" sz="2000" b="1" dirty="0">
                <a:latin typeface="David" panose="020E0502060401010101" pitchFamily="34" charset="-79"/>
                <a:cs typeface="David" panose="020E0502060401010101" pitchFamily="34" charset="-79"/>
              </a:rPr>
              <a:t>נקבעו עקרונות שומה לעניין שומת פיצויים בגין שימוש ציבורי בשכבות תת הקרקע. הקווים המנחים אינם יחולו כאשר השימוש הציבורי גולש באופן </a:t>
            </a:r>
            <a:r>
              <a:rPr lang="he-IL" sz="2000" b="1" u="sng" dirty="0">
                <a:latin typeface="David" panose="020E0502060401010101" pitchFamily="34" charset="-79"/>
                <a:cs typeface="David" panose="020E0502060401010101" pitchFamily="34" charset="-79"/>
              </a:rPr>
              <a:t>זמני</a:t>
            </a:r>
            <a:r>
              <a:rPr lang="he-IL" sz="2000" b="1" dirty="0">
                <a:latin typeface="David" panose="020E0502060401010101" pitchFamily="34" charset="-79"/>
                <a:cs typeface="David" panose="020E0502060401010101" pitchFamily="34" charset="-79"/>
              </a:rPr>
              <a:t> או מתמשך אל החלק העילי של הקרקע לצורך עבודות הקמה או לצורך תחזוקת המנהרה ועוד.</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השיטה שמתאימה לשומת הפחתת שווי היא הערכת הפגיעה שנגרמת לבעלי הזכויות במקרקעין כתוצאה מייעודה של תת הקרקע לשימוש ציבורי והפקעתה לתמיד, בדרך של השוואה בין שווי "לפני" לבין שווי "אחרי".</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שימוש ציבורי בשכבה מסוימת בתת הקרקע עלול לגרום להפחתה בשווי של </a:t>
            </a:r>
            <a:r>
              <a:rPr lang="he-IL" sz="2000" b="1" dirty="0" smtClean="0">
                <a:latin typeface="David" panose="020E0502060401010101" pitchFamily="34" charset="-79"/>
                <a:cs typeface="David" panose="020E0502060401010101" pitchFamily="34" charset="-79"/>
              </a:rPr>
              <a:t>החלקה.</a:t>
            </a: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endParaRPr lang="he-IL" sz="2000" b="1" dirty="0">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77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u="sng" dirty="0">
                <a:solidFill>
                  <a:schemeClr val="tx1"/>
                </a:solidFill>
                <a:latin typeface="David" panose="020E0502060401010101" pitchFamily="34" charset="-79"/>
                <a:cs typeface="David" panose="020E0502060401010101" pitchFamily="34" charset="-79"/>
              </a:rPr>
              <a:t>קווים מנחים של משרד המשפטים לחישוב פיצויים בגין שימוש ציבורי בתת </a:t>
            </a:r>
            <a:r>
              <a:rPr lang="he-IL" sz="2800" b="1" u="sng" dirty="0" smtClean="0">
                <a:solidFill>
                  <a:schemeClr val="tx1"/>
                </a:solidFill>
                <a:latin typeface="David" panose="020E0502060401010101" pitchFamily="34" charset="-79"/>
                <a:cs typeface="David" panose="020E0502060401010101" pitchFamily="34" charset="-79"/>
              </a:rPr>
              <a:t>הקרקע</a:t>
            </a:r>
            <a:endParaRPr lang="he-IL" sz="2800" b="1" u="sng" dirty="0">
              <a:solidFill>
                <a:schemeClr val="tx1"/>
              </a:solidFill>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390" t="30420" r="34253" b="50415"/>
          <a:stretch/>
        </p:blipFill>
        <p:spPr bwMode="auto">
          <a:xfrm>
            <a:off x="395536" y="4509120"/>
            <a:ext cx="864096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047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836712"/>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9465" y="2420888"/>
            <a:ext cx="8748972" cy="2548941"/>
          </a:xfrm>
        </p:spPr>
        <p:txBody>
          <a:bodyPr>
            <a:noAutofit/>
          </a:bodyPr>
          <a:lstStyle/>
          <a:p>
            <a:pPr algn="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endParaRPr lang="he-IL" sz="2000" b="1" dirty="0">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774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7200" b="1" dirty="0" smtClean="0">
              <a:solidFill>
                <a:schemeClr val="tx1"/>
              </a:solidFill>
              <a:latin typeface="David" panose="020E0502060401010101" pitchFamily="34" charset="-79"/>
              <a:cs typeface="David" panose="020E0502060401010101" pitchFamily="34" charset="-79"/>
            </a:endParaRPr>
          </a:p>
          <a:p>
            <a:pPr algn="ctr"/>
            <a:endParaRPr lang="he-IL" sz="7200" b="1" dirty="0">
              <a:solidFill>
                <a:schemeClr val="tx1"/>
              </a:solidFill>
              <a:latin typeface="David" panose="020E0502060401010101" pitchFamily="34" charset="-79"/>
              <a:cs typeface="David" panose="020E0502060401010101" pitchFamily="34" charset="-79"/>
            </a:endParaRPr>
          </a:p>
          <a:p>
            <a:pPr algn="ctr"/>
            <a:endParaRPr lang="he-IL" sz="7200" b="1" dirty="0" smtClean="0">
              <a:solidFill>
                <a:schemeClr val="tx1"/>
              </a:solidFill>
              <a:latin typeface="David" panose="020E0502060401010101" pitchFamily="34" charset="-79"/>
              <a:cs typeface="David" panose="020E0502060401010101" pitchFamily="34" charset="-79"/>
            </a:endParaRPr>
          </a:p>
          <a:p>
            <a:pPr algn="ctr"/>
            <a:r>
              <a:rPr lang="he-IL" sz="7200" b="1" dirty="0" smtClean="0">
                <a:solidFill>
                  <a:schemeClr val="tx1"/>
                </a:solidFill>
                <a:latin typeface="David" panose="020E0502060401010101" pitchFamily="34" charset="-79"/>
                <a:cs typeface="David" panose="020E0502060401010101" pitchFamily="34" charset="-79"/>
              </a:rPr>
              <a:t>הפקעות </a:t>
            </a:r>
            <a:r>
              <a:rPr lang="he-IL" sz="7200" b="1" dirty="0" err="1" smtClean="0">
                <a:solidFill>
                  <a:schemeClr val="tx1"/>
                </a:solidFill>
                <a:latin typeface="David" panose="020E0502060401010101" pitchFamily="34" charset="-79"/>
                <a:cs typeface="David" panose="020E0502060401010101" pitchFamily="34" charset="-79"/>
              </a:rPr>
              <a:t>ברובדים</a:t>
            </a:r>
            <a:r>
              <a:rPr lang="he-IL" sz="7200" b="1" dirty="0" smtClean="0">
                <a:solidFill>
                  <a:schemeClr val="tx1"/>
                </a:solidFill>
                <a:latin typeface="David" panose="020E0502060401010101" pitchFamily="34" charset="-79"/>
                <a:cs typeface="David" panose="020E0502060401010101" pitchFamily="34" charset="-79"/>
              </a:rPr>
              <a:t> עיליים במבנה</a:t>
            </a:r>
            <a:endParaRPr lang="he-IL" sz="72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48265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543445" y="159681"/>
            <a:ext cx="318102" cy="42904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5526" y="1510768"/>
            <a:ext cx="8676964" cy="5086583"/>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781479" y="628276"/>
            <a:ext cx="1725058" cy="363615"/>
          </a:xfrm>
          <a:prstGeom prst="rect">
            <a:avLst/>
          </a:prstGeom>
          <a:noFill/>
          <a:effectLst>
            <a:glow rad="101600">
              <a:schemeClr val="bg1">
                <a:alpha val="60000"/>
              </a:schemeClr>
            </a:glow>
          </a:effectLst>
        </p:spPr>
      </p:pic>
      <p:sp>
        <p:nvSpPr>
          <p:cNvPr id="5" name="מלבן 4"/>
          <p:cNvSpPr/>
          <p:nvPr/>
        </p:nvSpPr>
        <p:spPr>
          <a:xfrm>
            <a:off x="539552" y="1292672"/>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בני ברק – הופקדה תכנית מפורטת 501-0462721</a:t>
            </a:r>
          </a:p>
          <a:p>
            <a:pPr algn="ctr"/>
            <a:r>
              <a:rPr lang="he-IL" sz="3200" b="1" u="sng" dirty="0" smtClean="0">
                <a:solidFill>
                  <a:schemeClr val="tx1"/>
                </a:solidFill>
                <a:latin typeface="David" panose="020E0502060401010101" pitchFamily="34" charset="-79"/>
                <a:cs typeface="David" panose="020E0502060401010101" pitchFamily="34" charset="-79"/>
              </a:rPr>
              <a:t>יצירת שטחי ציבור וקביעת הוראות ליישום תמ"א 38</a:t>
            </a:r>
          </a:p>
          <a:p>
            <a:pPr algn="ctr"/>
            <a:endParaRPr lang="he-IL" sz="3600" b="1" u="sng" dirty="0">
              <a:solidFill>
                <a:schemeClr val="tx1"/>
              </a:solidFill>
              <a:latin typeface="David" panose="020E0502060401010101" pitchFamily="34" charset="-79"/>
              <a:cs typeface="David" panose="020E0502060401010101" pitchFamily="34" charset="-79"/>
            </a:endParaRPr>
          </a:p>
        </p:txBody>
      </p:sp>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9614" t="76342" r="35624" b="10942"/>
          <a:stretch/>
        </p:blipFill>
        <p:spPr bwMode="auto">
          <a:xfrm>
            <a:off x="5583510" y="2132856"/>
            <a:ext cx="316495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3750" t="15334" r="50000" b="69688"/>
          <a:stretch/>
        </p:blipFill>
        <p:spPr bwMode="auto">
          <a:xfrm>
            <a:off x="5290513" y="4149080"/>
            <a:ext cx="345795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4653" t="29845" r="49723" b="29142"/>
          <a:stretch/>
        </p:blipFill>
        <p:spPr bwMode="auto">
          <a:xfrm>
            <a:off x="835401" y="2132856"/>
            <a:ext cx="402614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787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a:xfrm>
            <a:off x="305526" y="1510768"/>
            <a:ext cx="8676964" cy="5086583"/>
          </a:xfrm>
        </p:spPr>
        <p:txBody>
          <a:bodyPr>
            <a:noAutofit/>
          </a:bodyPr>
          <a:lstStyle/>
          <a:p>
            <a:pPr algn="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619372" y="260648"/>
            <a:ext cx="8208912" cy="432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u="sng" dirty="0" smtClean="0">
                <a:solidFill>
                  <a:schemeClr val="tx1"/>
                </a:solidFill>
                <a:latin typeface="David" panose="020E0502060401010101" pitchFamily="34" charset="-79"/>
                <a:cs typeface="David" panose="020E0502060401010101" pitchFamily="34" charset="-79"/>
              </a:rPr>
              <a:t>תל אביב – תכנית 507-0533414</a:t>
            </a:r>
          </a:p>
          <a:p>
            <a:pPr algn="ctr"/>
            <a:r>
              <a:rPr lang="he-IL" sz="2400" b="1" u="sng" dirty="0" smtClean="0">
                <a:solidFill>
                  <a:schemeClr val="tx1"/>
                </a:solidFill>
                <a:latin typeface="David" panose="020E0502060401010101" pitchFamily="34" charset="-79"/>
                <a:cs typeface="David" panose="020E0502060401010101" pitchFamily="34" charset="-79"/>
              </a:rPr>
              <a:t>תוספת שטחים בנויים לשימושים ציבוריים במגרשים סחירים</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73" t="17314" r="38438" b="6852"/>
          <a:stretch/>
        </p:blipFill>
        <p:spPr bwMode="auto">
          <a:xfrm>
            <a:off x="2267744" y="908720"/>
            <a:ext cx="521017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717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836712"/>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492896"/>
            <a:ext cx="8712968" cy="3960440"/>
          </a:xfrm>
        </p:spPr>
        <p:txBody>
          <a:bodyPr>
            <a:noAutofit/>
          </a:bodyPr>
          <a:lstStyle/>
          <a:p>
            <a:pPr algn="r"/>
            <a:r>
              <a:rPr lang="he-IL" sz="2800"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שינוי ייעוד הקרקע מאזור תעשייה למסחר, תעסוקה ותיירות.</a:t>
            </a: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קביעת זכויות בנייה והוראות בנייה להקמת שני מגדלי תעסוקה      בני 37 קומות.</a:t>
            </a: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t>
            </a:r>
            <a:r>
              <a:rPr lang="he-IL" sz="2800" b="1" dirty="0" smtClean="0">
                <a:latin typeface="David" panose="020E0502060401010101" pitchFamily="34" charset="-79"/>
                <a:cs typeface="David" panose="020E0502060401010101" pitchFamily="34" charset="-79"/>
              </a:rPr>
              <a:t>התכנית קובעת שטח </a:t>
            </a:r>
            <a:r>
              <a:rPr lang="he-IL" sz="2800" b="1" dirty="0">
                <a:latin typeface="David" panose="020E0502060401010101" pitchFamily="34" charset="-79"/>
                <a:cs typeface="David" panose="020E0502060401010101" pitchFamily="34" charset="-79"/>
              </a:rPr>
              <a:t>בנוי לצרכי ציבור בהיקף של לפחות 1,000 מ"ר </a:t>
            </a:r>
            <a:r>
              <a:rPr lang="he-IL" sz="2800" b="1" dirty="0" smtClean="0">
                <a:latin typeface="David" panose="020E0502060401010101" pitchFamily="34" charset="-79"/>
                <a:cs typeface="David" panose="020E0502060401010101" pitchFamily="34" charset="-79"/>
              </a:rPr>
              <a:t>עיקרי.</a:t>
            </a: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9552" y="1556792"/>
            <a:ext cx="82089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00" b="1" dirty="0">
                <a:solidFill>
                  <a:schemeClr val="tx1"/>
                </a:solidFill>
                <a:latin typeface="David" panose="020E0502060401010101" pitchFamily="34" charset="-79"/>
                <a:cs typeface="David" panose="020E0502060401010101" pitchFamily="34" charset="-79"/>
              </a:rPr>
              <a:t>תכנית </a:t>
            </a:r>
            <a:r>
              <a:rPr lang="he-IL" sz="4000" b="1" dirty="0" smtClean="0">
                <a:solidFill>
                  <a:schemeClr val="tx1"/>
                </a:solidFill>
                <a:latin typeface="David" panose="020E0502060401010101" pitchFamily="34" charset="-79"/>
                <a:cs typeface="David" panose="020E0502060401010101" pitchFamily="34" charset="-79"/>
              </a:rPr>
              <a:t>506-0144550 -מתחם </a:t>
            </a:r>
            <a:r>
              <a:rPr lang="he-IL" sz="4000" b="1" dirty="0">
                <a:solidFill>
                  <a:schemeClr val="tx1"/>
                </a:solidFill>
                <a:latin typeface="David" panose="020E0502060401010101" pitchFamily="34" charset="-79"/>
                <a:cs typeface="David" panose="020E0502060401010101" pitchFamily="34" charset="-79"/>
              </a:rPr>
              <a:t>הבורסה ר"ג</a:t>
            </a:r>
          </a:p>
          <a:p>
            <a:pPr algn="ctr"/>
            <a:r>
              <a:rPr lang="he-IL" sz="4000" b="1" u="sng" dirty="0">
                <a:solidFill>
                  <a:schemeClr val="tx1"/>
                </a:solidFill>
                <a:latin typeface="David" panose="020E0502060401010101" pitchFamily="34" charset="-79"/>
                <a:cs typeface="David" panose="020E0502060401010101" pitchFamily="34" charset="-79"/>
              </a:rPr>
              <a:t>דוגמה לשטחי ציבור בתוך מבנה</a:t>
            </a:r>
          </a:p>
        </p:txBody>
      </p:sp>
    </p:spTree>
    <p:extLst>
      <p:ext uri="{BB962C8B-B14F-4D97-AF65-F5344CB8AC3E}">
        <p14:creationId xmlns:p14="http://schemas.microsoft.com/office/powerpoint/2010/main" val="138968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836712"/>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492896"/>
            <a:ext cx="8712968" cy="3960440"/>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3513" y="1484784"/>
            <a:ext cx="820891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dirty="0">
                <a:solidFill>
                  <a:schemeClr val="tx1"/>
                </a:solidFill>
                <a:latin typeface="David" panose="020E0502060401010101" pitchFamily="34" charset="-79"/>
                <a:cs typeface="David" panose="020E0502060401010101" pitchFamily="34" charset="-79"/>
              </a:rPr>
              <a:t>תכנית </a:t>
            </a:r>
            <a:r>
              <a:rPr lang="he-IL" sz="3600" b="1" dirty="0" smtClean="0">
                <a:solidFill>
                  <a:schemeClr val="tx1"/>
                </a:solidFill>
                <a:latin typeface="David" panose="020E0502060401010101" pitchFamily="34" charset="-79"/>
                <a:cs typeface="David" panose="020E0502060401010101" pitchFamily="34" charset="-79"/>
              </a:rPr>
              <a:t>506-0144550 -מתחם </a:t>
            </a:r>
            <a:r>
              <a:rPr lang="he-IL" sz="3600" b="1" dirty="0">
                <a:solidFill>
                  <a:schemeClr val="tx1"/>
                </a:solidFill>
                <a:latin typeface="David" panose="020E0502060401010101" pitchFamily="34" charset="-79"/>
                <a:cs typeface="David" panose="020E0502060401010101" pitchFamily="34" charset="-79"/>
              </a:rPr>
              <a:t>הבורסה ר"ג</a:t>
            </a:r>
          </a:p>
          <a:p>
            <a:pPr algn="ctr"/>
            <a:r>
              <a:rPr lang="he-IL" sz="3600" b="1" u="sng" dirty="0" smtClean="0">
                <a:solidFill>
                  <a:schemeClr val="tx1"/>
                </a:solidFill>
                <a:latin typeface="David" panose="020E0502060401010101" pitchFamily="34" charset="-79"/>
                <a:cs typeface="David" panose="020E0502060401010101" pitchFamily="34" charset="-79"/>
              </a:rPr>
              <a:t>שטחי </a:t>
            </a:r>
            <a:r>
              <a:rPr lang="he-IL" sz="3600" b="1" u="sng" dirty="0">
                <a:solidFill>
                  <a:schemeClr val="tx1"/>
                </a:solidFill>
                <a:latin typeface="David" panose="020E0502060401010101" pitchFamily="34" charset="-79"/>
                <a:cs typeface="David" panose="020E0502060401010101" pitchFamily="34" charset="-79"/>
              </a:rPr>
              <a:t>ציבור בתוך מבנה</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2348878"/>
            <a:ext cx="8346889" cy="430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459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12470" y="2780928"/>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67544" y="1168668"/>
            <a:ext cx="8208912" cy="9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a:p>
            <a:pPr algn="ctr"/>
            <a:r>
              <a:rPr lang="he-IL" sz="4000" dirty="0" err="1" smtClean="0">
                <a:solidFill>
                  <a:schemeClr val="tx1"/>
                </a:solidFill>
                <a:latin typeface="David" panose="020E0502060401010101" pitchFamily="34" charset="-79"/>
                <a:cs typeface="David" panose="020E0502060401010101" pitchFamily="34" charset="-79"/>
              </a:rPr>
              <a:t>עת"מ</a:t>
            </a:r>
            <a:r>
              <a:rPr lang="he-IL" sz="4000" dirty="0" smtClean="0">
                <a:solidFill>
                  <a:schemeClr val="tx1"/>
                </a:solidFill>
                <a:latin typeface="David" panose="020E0502060401010101" pitchFamily="34" charset="-79"/>
                <a:cs typeface="David" panose="020E0502060401010101" pitchFamily="34" charset="-79"/>
              </a:rPr>
              <a:t> 41007-11-14</a:t>
            </a:r>
            <a:r>
              <a:rPr lang="he-IL" sz="4000" b="1" u="sng" dirty="0" smtClean="0">
                <a:solidFill>
                  <a:schemeClr val="tx1"/>
                </a:solidFill>
                <a:latin typeface="David" panose="020E0502060401010101" pitchFamily="34" charset="-79"/>
                <a:cs typeface="David" panose="020E0502060401010101" pitchFamily="34" charset="-79"/>
              </a:rPr>
              <a:t> נכסי </a:t>
            </a:r>
            <a:r>
              <a:rPr lang="he-IL" sz="4000" b="1" u="sng" dirty="0" err="1" smtClean="0">
                <a:solidFill>
                  <a:schemeClr val="tx1"/>
                </a:solidFill>
                <a:latin typeface="David" panose="020E0502060401010101" pitchFamily="34" charset="-79"/>
                <a:cs typeface="David" panose="020E0502060401010101" pitchFamily="34" charset="-79"/>
              </a:rPr>
              <a:t>שבטא</a:t>
            </a:r>
            <a:r>
              <a:rPr lang="he-IL" sz="4000" b="1" u="sng" dirty="0" smtClean="0">
                <a:solidFill>
                  <a:schemeClr val="tx1"/>
                </a:solidFill>
                <a:latin typeface="David" panose="020E0502060401010101" pitchFamily="34" charset="-79"/>
                <a:cs typeface="David" panose="020E0502060401010101" pitchFamily="34" charset="-79"/>
              </a:rPr>
              <a:t> </a:t>
            </a:r>
            <a:r>
              <a:rPr lang="he-IL" sz="4000" b="1" u="sng" dirty="0" err="1" smtClean="0">
                <a:solidFill>
                  <a:schemeClr val="tx1"/>
                </a:solidFill>
                <a:latin typeface="David" panose="020E0502060401010101" pitchFamily="34" charset="-79"/>
                <a:cs typeface="David" panose="020E0502060401010101" pitchFamily="34" charset="-79"/>
              </a:rPr>
              <a:t>קרופלד</a:t>
            </a:r>
            <a:r>
              <a:rPr lang="he-IL" sz="4000" b="1" u="sng" dirty="0" smtClean="0">
                <a:solidFill>
                  <a:schemeClr val="tx1"/>
                </a:solidFill>
                <a:latin typeface="David" panose="020E0502060401010101" pitchFamily="34" charset="-79"/>
                <a:cs typeface="David" panose="020E0502060401010101" pitchFamily="34" charset="-79"/>
              </a:rPr>
              <a:t> בע"מ נ' הועדה המחוזית לתכנון ובניה ת"א</a:t>
            </a:r>
          </a:p>
          <a:p>
            <a:pPr algn="ctr"/>
            <a:endParaRPr lang="he-IL" sz="4000" b="1" u="sng" dirty="0">
              <a:solidFill>
                <a:schemeClr val="tx1"/>
              </a:solidFill>
              <a:latin typeface="David" panose="020E0502060401010101" pitchFamily="34" charset="-79"/>
              <a:cs typeface="David" panose="020E0502060401010101" pitchFamily="34" charset="-79"/>
            </a:endParaRPr>
          </a:p>
        </p:txBody>
      </p:sp>
      <p:sp>
        <p:nvSpPr>
          <p:cNvPr id="7" name="מלבן 6"/>
          <p:cNvSpPr/>
          <p:nvPr/>
        </p:nvSpPr>
        <p:spPr>
          <a:xfrm>
            <a:off x="630940" y="2852936"/>
            <a:ext cx="7920880" cy="3046988"/>
          </a:xfrm>
          <a:prstGeom prst="rect">
            <a:avLst/>
          </a:prstGeom>
        </p:spPr>
        <p:txBody>
          <a:bodyPr wrap="square">
            <a:spAutoFit/>
          </a:bodyPr>
          <a:lstStyle/>
          <a:p>
            <a:r>
              <a:rPr lang="he-IL" sz="2400" b="1" dirty="0" smtClean="0">
                <a:latin typeface="David" panose="020E0502060401010101" pitchFamily="34" charset="-79"/>
                <a:cs typeface="David" panose="020E0502060401010101" pitchFamily="34" charset="-79"/>
              </a:rPr>
              <a:t>הוראות </a:t>
            </a:r>
            <a:r>
              <a:rPr lang="he-IL" sz="2400" b="1" dirty="0">
                <a:latin typeface="David" panose="020E0502060401010101" pitchFamily="34" charset="-79"/>
                <a:cs typeface="David" panose="020E0502060401010101" pitchFamily="34" charset="-79"/>
              </a:rPr>
              <a:t>תכנית </a:t>
            </a:r>
            <a:r>
              <a:rPr lang="he-IL" sz="2400" b="1" dirty="0" smtClean="0">
                <a:latin typeface="David" panose="020E0502060401010101" pitchFamily="34" charset="-79"/>
                <a:cs typeface="David" panose="020E0502060401010101" pitchFamily="34" charset="-79"/>
              </a:rPr>
              <a:t>תא/4041/מח הקובעות </a:t>
            </a:r>
            <a:r>
              <a:rPr lang="he-IL" sz="2400" b="1" dirty="0">
                <a:latin typeface="David" panose="020E0502060401010101" pitchFamily="34" charset="-79"/>
                <a:cs typeface="David" panose="020E0502060401010101" pitchFamily="34" charset="-79"/>
              </a:rPr>
              <a:t>כי יש להקצות קומה בנויה לשימוש ציבורי </a:t>
            </a:r>
            <a:r>
              <a:rPr lang="he-IL" sz="2400" b="1" dirty="0" smtClean="0">
                <a:latin typeface="David" panose="020E0502060401010101" pitchFamily="34" charset="-79"/>
                <a:cs typeface="David" panose="020E0502060401010101" pitchFamily="34" charset="-79"/>
              </a:rPr>
              <a:t>והתניה בדבר רישום השטח על שם הרשות המקומית, הינם </a:t>
            </a:r>
            <a:r>
              <a:rPr lang="he-IL" sz="2400" b="1" u="sng" dirty="0" smtClean="0">
                <a:latin typeface="David" panose="020E0502060401010101" pitchFamily="34" charset="-79"/>
                <a:cs typeface="David" panose="020E0502060401010101" pitchFamily="34" charset="-79"/>
              </a:rPr>
              <a:t>כסות להפקעת השטח</a:t>
            </a:r>
            <a:r>
              <a:rPr lang="he-IL" sz="2400" b="1" dirty="0" smtClean="0">
                <a:latin typeface="David" panose="020E0502060401010101" pitchFamily="34" charset="-79"/>
                <a:cs typeface="David" panose="020E0502060401010101" pitchFamily="34" charset="-79"/>
              </a:rPr>
              <a:t>, ללא שקוימו ההליכים הנדרשים בהתאם לחוק התכנון והבנייה.</a:t>
            </a:r>
          </a:p>
          <a:p>
            <a:endParaRPr lang="he-IL" sz="2400" b="1" dirty="0" smtClean="0">
              <a:latin typeface="David" panose="020E0502060401010101" pitchFamily="34" charset="-79"/>
              <a:cs typeface="David" panose="020E0502060401010101" pitchFamily="34" charset="-79"/>
            </a:endParaRPr>
          </a:p>
          <a:p>
            <a:r>
              <a:rPr lang="he-IL" sz="2400" b="1" dirty="0" smtClean="0">
                <a:latin typeface="David" panose="020E0502060401010101" pitchFamily="34" charset="-79"/>
                <a:cs typeface="David" panose="020E0502060401010101" pitchFamily="34" charset="-79"/>
              </a:rPr>
              <a:t>בית המשפט קיבל את העתירה ופסק שלא ניתן לייעד קרקע לצרכי ציבור בלא לציין מפורשות את הצורך הציבורי הנוגע בדבר ועל כן בית המשפט ביטל את ההפקעה</a:t>
            </a:r>
            <a:r>
              <a:rPr lang="he-IL" sz="2400" b="1"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בהוראות התכנית.</a:t>
            </a:r>
            <a:endParaRPr lang="he-IL" sz="2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461798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07454" y="2060848"/>
            <a:ext cx="8712968" cy="4464496"/>
          </a:xfrm>
        </p:spPr>
        <p:txBody>
          <a:bodyPr>
            <a:noAutofit/>
          </a:bodyPr>
          <a:lstStyle/>
          <a:p>
            <a:pPr algn="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האמנם </a:t>
            </a:r>
            <a:r>
              <a:rPr lang="he-IL" sz="2400" b="1" dirty="0">
                <a:latin typeface="David" panose="020E0502060401010101" pitchFamily="34" charset="-79"/>
                <a:cs typeface="David" panose="020E0502060401010101" pitchFamily="34" charset="-79"/>
              </a:rPr>
              <a:t>סבורה המשיבה 1 כי ניתן להפקיע מן העותרת את הקומה בה עסקינן (קומה האמורה להיבנות על ידי העותרת ועל חשבונה) בלא </a:t>
            </a:r>
            <a:r>
              <a:rPr lang="he-IL" sz="2400" b="1" dirty="0" err="1">
                <a:latin typeface="David" panose="020E0502060401010101" pitchFamily="34" charset="-79"/>
                <a:cs typeface="David" panose="020E0502060401010101" pitchFamily="34" charset="-79"/>
              </a:rPr>
              <a:t>לפצותה</a:t>
            </a:r>
            <a:r>
              <a:rPr lang="he-IL" sz="2400" b="1" dirty="0">
                <a:latin typeface="David" panose="020E0502060401010101" pitchFamily="34" charset="-79"/>
                <a:cs typeface="David" panose="020E0502060401010101" pitchFamily="34" charset="-79"/>
              </a:rPr>
              <a:t> ובלא שההפקעה לבשה תכלית מוגדרת וידועה</a:t>
            </a:r>
            <a:r>
              <a:rPr lang="he-IL" sz="2400" b="1" dirty="0" smtClean="0">
                <a:latin typeface="David" panose="020E0502060401010101" pitchFamily="34" charset="-79"/>
                <a:cs typeface="David" panose="020E0502060401010101" pitchFamily="34" charset="-79"/>
              </a:rPr>
              <a:t>?!"</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"ראתה המשיבה 2 לדרוש הוספת הוראה בתקנון בדבר בניית הקומה הציבורית על ידי מבקש ההיתר ועל חשבונו וכן בדבר רישום השטח הציבורי שייבנה כאמור, על שם העירייה, ללא </a:t>
            </a:r>
            <a:r>
              <a:rPr lang="he-IL" sz="2400" dirty="0" smtClean="0">
                <a:latin typeface="David" panose="020E0502060401010101" pitchFamily="34" charset="-79"/>
                <a:cs typeface="David" panose="020E0502060401010101" pitchFamily="34" charset="-79"/>
              </a:rPr>
              <a:t>תמורה...למותר </a:t>
            </a:r>
            <a:r>
              <a:rPr lang="he-IL" sz="2400" dirty="0">
                <a:latin typeface="David" panose="020E0502060401010101" pitchFamily="34" charset="-79"/>
                <a:cs typeface="David" panose="020E0502060401010101" pitchFamily="34" charset="-79"/>
              </a:rPr>
              <a:t>לציין כי המשיבות לא התייחסו בטיעונן לפניי לכך שהשטח הציבורי האמור להיבנות על ידי מבקש ההיתר – יירשם על שם ובבעלות העירייה, למעשה בלא תמורה </a:t>
            </a:r>
            <a:r>
              <a:rPr lang="he-IL" sz="2400" b="1" dirty="0">
                <a:latin typeface="David" panose="020E0502060401010101" pitchFamily="34" charset="-79"/>
                <a:cs typeface="David" panose="020E0502060401010101" pitchFamily="34" charset="-79"/>
              </a:rPr>
              <a:t>ולא ביארו מדוע אין זו הפקעה, פשוטה כמשמעה. שתיקה רועמת זו אין להתעלם הימנה</a:t>
            </a:r>
            <a:r>
              <a:rPr lang="he-IL" sz="2400" dirty="0" smtClean="0">
                <a:latin typeface="David" panose="020E0502060401010101" pitchFamily="34" charset="-79"/>
                <a:cs typeface="David" panose="020E0502060401010101" pitchFamily="34" charset="-79"/>
              </a:rPr>
              <a:t>."</a:t>
            </a: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59482" y="692696"/>
            <a:ext cx="8208912" cy="9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a:p>
            <a:pPr algn="ctr"/>
            <a:endParaRPr lang="he-IL" sz="3200" dirty="0" smtClean="0">
              <a:solidFill>
                <a:schemeClr val="tx1"/>
              </a:solidFill>
              <a:latin typeface="David" panose="020E0502060401010101" pitchFamily="34" charset="-79"/>
              <a:cs typeface="David" panose="020E0502060401010101" pitchFamily="34" charset="-79"/>
            </a:endParaRPr>
          </a:p>
          <a:p>
            <a:pPr algn="ctr"/>
            <a:r>
              <a:rPr lang="he-IL" sz="3200" dirty="0" err="1" smtClean="0">
                <a:solidFill>
                  <a:schemeClr val="tx1"/>
                </a:solidFill>
                <a:latin typeface="David" panose="020E0502060401010101" pitchFamily="34" charset="-79"/>
                <a:cs typeface="David" panose="020E0502060401010101" pitchFamily="34" charset="-79"/>
              </a:rPr>
              <a:t>עת"מ</a:t>
            </a:r>
            <a:r>
              <a:rPr lang="he-IL" sz="3200" dirty="0" smtClean="0">
                <a:solidFill>
                  <a:schemeClr val="tx1"/>
                </a:solidFill>
                <a:latin typeface="David" panose="020E0502060401010101" pitchFamily="34" charset="-79"/>
                <a:cs typeface="David" panose="020E0502060401010101" pitchFamily="34" charset="-79"/>
              </a:rPr>
              <a:t> 41007-11-14</a:t>
            </a:r>
            <a:r>
              <a:rPr lang="he-IL" sz="3200" b="1" u="sng" dirty="0" smtClean="0">
                <a:solidFill>
                  <a:schemeClr val="tx1"/>
                </a:solidFill>
                <a:latin typeface="David" panose="020E0502060401010101" pitchFamily="34" charset="-79"/>
                <a:cs typeface="David" panose="020E0502060401010101" pitchFamily="34" charset="-79"/>
              </a:rPr>
              <a:t> נכסי </a:t>
            </a:r>
            <a:r>
              <a:rPr lang="he-IL" sz="3200" b="1" u="sng" dirty="0" err="1" smtClean="0">
                <a:solidFill>
                  <a:schemeClr val="tx1"/>
                </a:solidFill>
                <a:latin typeface="David" panose="020E0502060401010101" pitchFamily="34" charset="-79"/>
                <a:cs typeface="David" panose="020E0502060401010101" pitchFamily="34" charset="-79"/>
              </a:rPr>
              <a:t>שבטא</a:t>
            </a:r>
            <a:r>
              <a:rPr lang="he-IL" sz="3200" b="1" u="sng" dirty="0" smtClean="0">
                <a:solidFill>
                  <a:schemeClr val="tx1"/>
                </a:solidFill>
                <a:latin typeface="David" panose="020E0502060401010101" pitchFamily="34" charset="-79"/>
                <a:cs typeface="David" panose="020E0502060401010101" pitchFamily="34" charset="-79"/>
              </a:rPr>
              <a:t> </a:t>
            </a:r>
            <a:r>
              <a:rPr lang="he-IL" sz="3200" b="1" u="sng" dirty="0" err="1" smtClean="0">
                <a:solidFill>
                  <a:schemeClr val="tx1"/>
                </a:solidFill>
                <a:latin typeface="David" panose="020E0502060401010101" pitchFamily="34" charset="-79"/>
                <a:cs typeface="David" panose="020E0502060401010101" pitchFamily="34" charset="-79"/>
              </a:rPr>
              <a:t>קרופלד</a:t>
            </a:r>
            <a:r>
              <a:rPr lang="he-IL" sz="3200" b="1" u="sng" dirty="0" smtClean="0">
                <a:solidFill>
                  <a:schemeClr val="tx1"/>
                </a:solidFill>
                <a:latin typeface="David" panose="020E0502060401010101" pitchFamily="34" charset="-79"/>
                <a:cs typeface="David" panose="020E0502060401010101" pitchFamily="34" charset="-79"/>
              </a:rPr>
              <a:t> בע"מ נ' הועדה המחוזית לתכנון ובניה ת"א</a:t>
            </a:r>
          </a:p>
          <a:p>
            <a:endParaRPr lang="he-IL" sz="24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54967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5" name="מלבן 4"/>
          <p:cNvSpPr/>
          <p:nvPr/>
        </p:nvSpPr>
        <p:spPr>
          <a:xfrm>
            <a:off x="459482" y="692696"/>
            <a:ext cx="8208912" cy="9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3200" dirty="0" smtClean="0">
              <a:solidFill>
                <a:schemeClr val="tx1"/>
              </a:solidFill>
              <a:latin typeface="David" panose="020E0502060401010101" pitchFamily="34" charset="-79"/>
              <a:cs typeface="David" panose="020E0502060401010101" pitchFamily="34" charset="-79"/>
            </a:endParaRPr>
          </a:p>
          <a:p>
            <a:pPr algn="ctr"/>
            <a:r>
              <a:rPr lang="he-IL" sz="2400" dirty="0" err="1" smtClean="0">
                <a:solidFill>
                  <a:schemeClr val="tx1"/>
                </a:solidFill>
                <a:latin typeface="David" panose="020E0502060401010101" pitchFamily="34" charset="-79"/>
                <a:cs typeface="David" panose="020E0502060401010101" pitchFamily="34" charset="-79"/>
              </a:rPr>
              <a:t>עת"מ</a:t>
            </a:r>
            <a:r>
              <a:rPr lang="he-IL" sz="2400" dirty="0" smtClean="0">
                <a:solidFill>
                  <a:schemeClr val="tx1"/>
                </a:solidFill>
                <a:latin typeface="David" panose="020E0502060401010101" pitchFamily="34" charset="-79"/>
                <a:cs typeface="David" panose="020E0502060401010101" pitchFamily="34" charset="-79"/>
              </a:rPr>
              <a:t> 40263-12-15 </a:t>
            </a:r>
            <a:r>
              <a:rPr lang="he-IL" sz="2400" b="1" u="sng" dirty="0" err="1" smtClean="0">
                <a:solidFill>
                  <a:schemeClr val="tx1"/>
                </a:solidFill>
                <a:latin typeface="David" panose="020E0502060401010101" pitchFamily="34" charset="-79"/>
                <a:cs typeface="David" panose="020E0502060401010101" pitchFamily="34" charset="-79"/>
              </a:rPr>
              <a:t>טויסטר</a:t>
            </a:r>
            <a:r>
              <a:rPr lang="he-IL" sz="2400" b="1" u="sng" dirty="0" smtClean="0">
                <a:solidFill>
                  <a:schemeClr val="tx1"/>
                </a:solidFill>
                <a:latin typeface="David" panose="020E0502060401010101" pitchFamily="34" charset="-79"/>
                <a:cs typeface="David" panose="020E0502060401010101" pitchFamily="34" charset="-79"/>
              </a:rPr>
              <a:t> נ' יו"ר הועדה המחוזית לתכנון ובניה תל אביב ואח'</a:t>
            </a:r>
            <a:endParaRPr lang="he-IL" b="1" dirty="0">
              <a:solidFill>
                <a:schemeClr val="tx1"/>
              </a:solidFill>
              <a:latin typeface="David" panose="020E0502060401010101" pitchFamily="34" charset="-79"/>
              <a:cs typeface="David" panose="020E0502060401010101" pitchFamily="34" charset="-79"/>
            </a:endParaRPr>
          </a:p>
        </p:txBody>
      </p:sp>
      <p:sp>
        <p:nvSpPr>
          <p:cNvPr id="6" name="כותרת 5"/>
          <p:cNvSpPr>
            <a:spLocks noGrp="1"/>
          </p:cNvSpPr>
          <p:nvPr>
            <p:ph type="ctrTitle"/>
          </p:nvPr>
        </p:nvSpPr>
        <p:spPr>
          <a:xfrm>
            <a:off x="685800" y="2132855"/>
            <a:ext cx="7772400" cy="4320481"/>
          </a:xfrm>
        </p:spPr>
        <p:txBody>
          <a:bodyPr>
            <a:normAutofit fontScale="90000"/>
          </a:bodyPr>
          <a:lstStyle/>
          <a:p>
            <a:pPr algn="just"/>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בהליך דנא, העותר טען כנגד תכנית המתאר של תל אביב, תא/5000, שדורשת תועלות ציבוריות וחלף שטחי הקצאה שלא כדין.</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בתכנית נקבע, כי ההקצאה לצרכי ציבור תעוגן בתכנית בהוראה בדבר הקצאה של שטחי קרקע שיוגדרו בתכנית כמגרשים נפרדים, בייעוד קרקע ציבורית, ובהוראות בנוגע להקצאה. ככל ששוכנעה הועדה לאור האמור בבדיקה תכנונית כי הקצאה של שטחי קרקע לשימושים ציבוריים איננה אפשרית, היא רשאית לפעול כדלקמן:</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
            </a:r>
            <a:br>
              <a:rPr lang="he-IL" sz="2200" dirty="0" smtClean="0">
                <a:latin typeface="David" panose="020E0502060401010101" pitchFamily="34" charset="-79"/>
                <a:cs typeface="David" panose="020E0502060401010101" pitchFamily="34" charset="-79"/>
              </a:rPr>
            </a:br>
            <a:r>
              <a:rPr lang="he-IL" sz="2200" dirty="0" smtClean="0">
                <a:latin typeface="David" panose="020E0502060401010101" pitchFamily="34" charset="-79"/>
                <a:cs typeface="David" panose="020E0502060401010101" pitchFamily="34" charset="-79"/>
              </a:rPr>
              <a:t>"</a:t>
            </a:r>
            <a:r>
              <a:rPr lang="he-IL" sz="2200" b="1" dirty="0" smtClean="0">
                <a:latin typeface="David" panose="020E0502060401010101" pitchFamily="34" charset="-79"/>
                <a:cs typeface="David" panose="020E0502060401010101" pitchFamily="34" charset="-79"/>
              </a:rPr>
              <a:t>במגרש המיועד למגורים – להחליף את ההקצאה של שטח ציבורי פתוח, כולה או חלקה, בשטח פתוח דומה במגרש בייעוד למגורים אשר ייקבע כשטח פתוח עם זיקת הנאה לציבור או ייקבע בצו הבית המשותף כשטח הצמוד לדירה בבעלות העירייה ואשר העירייה רשאית לפתוח אותו לשימוש הציבור הרחב, וניתן לקבוע כי תנאי להיתר בניה יהיה קביעת מנגנון שיבטיח תחזוקה הולמת של השטח הפתוח האמור; ולהחליף את ההקצאה של שטח לבנייני ציבור בשטחים בנויים לשימושים ציבוריים, במסגרת מגרש שבו מותרים גם שימושים סחירים</a:t>
            </a:r>
            <a:r>
              <a:rPr lang="he-IL" sz="2200"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br>
              <a:rPr lang="he-IL" sz="2400" dirty="0" smtClean="0">
                <a:latin typeface="David" panose="020E0502060401010101" pitchFamily="34" charset="-79"/>
                <a:cs typeface="David" panose="020E0502060401010101" pitchFamily="34" charset="-79"/>
              </a:rPr>
            </a:b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4180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5" name="מלבן 4"/>
          <p:cNvSpPr/>
          <p:nvPr/>
        </p:nvSpPr>
        <p:spPr>
          <a:xfrm>
            <a:off x="459482" y="692696"/>
            <a:ext cx="8208912" cy="964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3200" dirty="0" smtClean="0">
              <a:solidFill>
                <a:schemeClr val="tx1"/>
              </a:solidFill>
              <a:latin typeface="David" panose="020E0502060401010101" pitchFamily="34" charset="-79"/>
              <a:cs typeface="David" panose="020E0502060401010101" pitchFamily="34" charset="-79"/>
            </a:endParaRPr>
          </a:p>
          <a:p>
            <a:pPr algn="ctr"/>
            <a:r>
              <a:rPr lang="he-IL" sz="2400" dirty="0" err="1" smtClean="0">
                <a:solidFill>
                  <a:schemeClr val="tx1"/>
                </a:solidFill>
                <a:latin typeface="David" panose="020E0502060401010101" pitchFamily="34" charset="-79"/>
                <a:cs typeface="David" panose="020E0502060401010101" pitchFamily="34" charset="-79"/>
              </a:rPr>
              <a:t>עת"מ</a:t>
            </a:r>
            <a:r>
              <a:rPr lang="he-IL" sz="2400" dirty="0" smtClean="0">
                <a:solidFill>
                  <a:schemeClr val="tx1"/>
                </a:solidFill>
                <a:latin typeface="David" panose="020E0502060401010101" pitchFamily="34" charset="-79"/>
                <a:cs typeface="David" panose="020E0502060401010101" pitchFamily="34" charset="-79"/>
              </a:rPr>
              <a:t> 40263-12-15 </a:t>
            </a:r>
            <a:r>
              <a:rPr lang="he-IL" sz="2400" b="1" u="sng" dirty="0" err="1" smtClean="0">
                <a:solidFill>
                  <a:schemeClr val="tx1"/>
                </a:solidFill>
                <a:latin typeface="David" panose="020E0502060401010101" pitchFamily="34" charset="-79"/>
                <a:cs typeface="David" panose="020E0502060401010101" pitchFamily="34" charset="-79"/>
              </a:rPr>
              <a:t>טויסטר</a:t>
            </a:r>
            <a:r>
              <a:rPr lang="he-IL" sz="2400" b="1" u="sng" dirty="0" smtClean="0">
                <a:solidFill>
                  <a:schemeClr val="tx1"/>
                </a:solidFill>
                <a:latin typeface="David" panose="020E0502060401010101" pitchFamily="34" charset="-79"/>
                <a:cs typeface="David" panose="020E0502060401010101" pitchFamily="34" charset="-79"/>
              </a:rPr>
              <a:t> נ' יו"ר הועדה המחוזית לתכנון ובניה תל אביב ואח'</a:t>
            </a:r>
            <a:endParaRPr lang="he-IL" b="1" dirty="0">
              <a:solidFill>
                <a:schemeClr val="tx1"/>
              </a:solidFill>
              <a:latin typeface="David" panose="020E0502060401010101" pitchFamily="34" charset="-79"/>
              <a:cs typeface="David" panose="020E0502060401010101" pitchFamily="34" charset="-79"/>
            </a:endParaRPr>
          </a:p>
        </p:txBody>
      </p:sp>
      <p:sp>
        <p:nvSpPr>
          <p:cNvPr id="6" name="כותרת 5"/>
          <p:cNvSpPr>
            <a:spLocks noGrp="1"/>
          </p:cNvSpPr>
          <p:nvPr>
            <p:ph type="ctrTitle"/>
          </p:nvPr>
        </p:nvSpPr>
        <p:spPr>
          <a:xfrm>
            <a:off x="685800" y="2130425"/>
            <a:ext cx="7772400" cy="4322911"/>
          </a:xfrm>
        </p:spPr>
        <p:txBody>
          <a:bodyPr>
            <a:normAutofit/>
          </a:bodyPr>
          <a:lstStyle/>
          <a:p>
            <a:pPr algn="just"/>
            <a:r>
              <a:rPr lang="he-IL" sz="2400" dirty="0" smtClean="0">
                <a:latin typeface="David" panose="020E0502060401010101" pitchFamily="34" charset="-79"/>
                <a:cs typeface="David" panose="020E0502060401010101" pitchFamily="34" charset="-79"/>
              </a:rPr>
              <a:t>בית המשפט קבע, כי תכנית המאפשרת להקצות קרקע לצרכי ציבור וכאשר יהיו נסיבות בהן לא ניתן יהיה להחליף דרישה זו, היא תאפשר להקצות שטח לצרכי ציבור בתוך המבנה שייבנה במקרקעין – הינה </a:t>
            </a:r>
            <a:r>
              <a:rPr lang="he-IL" sz="2400" b="1" dirty="0" smtClean="0">
                <a:latin typeface="David" panose="020E0502060401010101" pitchFamily="34" charset="-79"/>
                <a:cs typeface="David" panose="020E0502060401010101" pitchFamily="34" charset="-79"/>
              </a:rPr>
              <a:t>דרישה סבירה והגיונית של התכנית.</a:t>
            </a: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אין מניעה  לייעד חלק ממבנה לצרכי ציבורי (לדוגמא חניון ציבורי), בעוד מפלסים אחרים ישמשו למטרות אחרות ובהן גם מטרות ציבורית כמו גן ילדים. זוהי אם כן תכלית ראויה ומוצדקת במדינה בה כמות הקרקעות הולכת ומצטמצמת ויש בה כדי לייעל את השימוש במקרקעין גם לצרכי ציבור כחלק מהתועלת הציבורית. </a:t>
            </a:r>
            <a:r>
              <a:rPr lang="he-IL" sz="2400" b="1" dirty="0" smtClean="0">
                <a:latin typeface="David" panose="020E0502060401010101" pitchFamily="34" charset="-79"/>
                <a:cs typeface="David" panose="020E0502060401010101" pitchFamily="34" charset="-79"/>
              </a:rPr>
              <a:t>סעיף זה מצוי במתחם שיקול הדעת התכנוני ואינו חורג מדרישות </a:t>
            </a:r>
            <a:r>
              <a:rPr lang="he-IL" sz="2400" b="1" smtClean="0">
                <a:latin typeface="David" panose="020E0502060401010101" pitchFamily="34" charset="-79"/>
                <a:cs typeface="David" panose="020E0502060401010101" pitchFamily="34" charset="-79"/>
              </a:rPr>
              <a:t>הדין</a:t>
            </a:r>
            <a:r>
              <a:rPr lang="he-IL" sz="2400" smtClean="0">
                <a:latin typeface="David" panose="020E0502060401010101" pitchFamily="34" charset="-79"/>
                <a:cs typeface="David" panose="020E0502060401010101" pitchFamily="34" charset="-79"/>
              </a:rPr>
              <a:t>.</a:t>
            </a:r>
            <a:r>
              <a:rPr lang="he-IL" sz="2400">
                <a:latin typeface="David" panose="020E0502060401010101" pitchFamily="34" charset="-79"/>
                <a:cs typeface="David" panose="020E0502060401010101" pitchFamily="34" charset="-79"/>
              </a:rPr>
              <a:t>"</a:t>
            </a:r>
            <a:endParaRPr lang="he-IL"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7940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211960" y="188640"/>
            <a:ext cx="674664" cy="763609"/>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2987824" y="1268760"/>
            <a:ext cx="3299027" cy="695383"/>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179512" y="1964143"/>
            <a:ext cx="8712968" cy="3769113"/>
          </a:xfrm>
        </p:spPr>
        <p:txBody>
          <a:bodyPr>
            <a:normAutofit/>
          </a:bodyPr>
          <a:lstStyle/>
          <a:p>
            <a: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he-IL"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he-IL" sz="80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המצב המשפטי כיום</a:t>
            </a:r>
            <a:r>
              <a:rPr lang="he-IL" sz="49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49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3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1188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86642" y="2780928"/>
            <a:ext cx="9051129" cy="4221088"/>
          </a:xfrm>
        </p:spPr>
        <p:txBody>
          <a:bodyPr>
            <a:noAutofit/>
          </a:bodyPr>
          <a:lstStyle/>
          <a:p>
            <a:pPr algn="r"/>
            <a:r>
              <a:rPr lang="he-IL" sz="2800" b="1" dirty="0">
                <a:latin typeface="David" panose="020E0502060401010101" pitchFamily="34" charset="-79"/>
                <a:cs typeface="David" panose="020E0502060401010101" pitchFamily="34" charset="-79"/>
              </a:rPr>
              <a:t>-</a:t>
            </a:r>
            <a:r>
              <a:rPr lang="he-IL" sz="2400" b="1" dirty="0">
                <a:latin typeface="David" panose="020E0502060401010101" pitchFamily="34" charset="-79"/>
                <a:cs typeface="David" panose="020E0502060401010101" pitchFamily="34" charset="-79"/>
              </a:rPr>
              <a:t>מתן מענה לצורכי ציבור לא רק בקרקע אלא גם בשטח </a:t>
            </a:r>
            <a:r>
              <a:rPr lang="he-IL" sz="2400" b="1" dirty="0" smtClean="0">
                <a:latin typeface="David" panose="020E0502060401010101" pitchFamily="34" charset="-79"/>
                <a:cs typeface="David" panose="020E0502060401010101" pitchFamily="34" charset="-79"/>
              </a:rPr>
              <a:t>בנוי.</a:t>
            </a: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ניצול </a:t>
            </a:r>
            <a:r>
              <a:rPr lang="he-IL" sz="2400" b="1" dirty="0">
                <a:latin typeface="David" panose="020E0502060401010101" pitchFamily="34" charset="-79"/>
                <a:cs typeface="David" panose="020E0502060401010101" pitchFamily="34" charset="-79"/>
              </a:rPr>
              <a:t>אינטנסיבי ורב-שימושי של הקרקע לצרכי </a:t>
            </a:r>
            <a:r>
              <a:rPr lang="he-IL" sz="2400" b="1" dirty="0" smtClean="0">
                <a:latin typeface="David" panose="020E0502060401010101" pitchFamily="34" charset="-79"/>
                <a:cs typeface="David" panose="020E0502060401010101" pitchFamily="34" charset="-79"/>
              </a:rPr>
              <a:t>ציבור.</a:t>
            </a: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r>
            <a:br>
              <a:rPr lang="he-IL" sz="2400" dirty="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a:t>
            </a:r>
            <a:r>
              <a:rPr lang="he-IL" sz="2400" b="1" dirty="0">
                <a:latin typeface="David" panose="020E0502060401010101" pitchFamily="34" charset="-79"/>
                <a:cs typeface="David" panose="020E0502060401010101" pitchFamily="34" charset="-79"/>
              </a:rPr>
              <a:t>אבחנה בין אזורי תכנון שונים: מתחם חדש לעומת מרקם בנוי </a:t>
            </a:r>
            <a:r>
              <a:rPr lang="he-IL" sz="2400" b="1" dirty="0" smtClean="0">
                <a:latin typeface="David" panose="020E0502060401010101" pitchFamily="34" charset="-79"/>
                <a:cs typeface="David" panose="020E0502060401010101" pitchFamily="34" charset="-79"/>
              </a:rPr>
              <a:t>(התחדשות עירונית).</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-התאמה פרטנית של מאפייני אוכלוסיית </a:t>
            </a:r>
            <a:r>
              <a:rPr lang="he-IL" sz="2400" b="1" dirty="0" smtClean="0">
                <a:latin typeface="David" panose="020E0502060401010101" pitchFamily="34" charset="-79"/>
                <a:cs typeface="David" panose="020E0502060401010101" pitchFamily="34" charset="-79"/>
              </a:rPr>
              <a:t>היעד.</a:t>
            </a:r>
            <a:br>
              <a:rPr lang="he-IL" sz="2400" b="1" dirty="0" smtClean="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-מתן גמישות לשימוש בפועל בשטחים לצורכי </a:t>
            </a:r>
            <a:r>
              <a:rPr lang="he-IL" sz="2400" b="1" dirty="0" smtClean="0">
                <a:latin typeface="David" panose="020E0502060401010101" pitchFamily="34" charset="-79"/>
                <a:cs typeface="David" panose="020E0502060401010101" pitchFamily="34" charset="-79"/>
              </a:rPr>
              <a:t>ציבור.</a:t>
            </a: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17415" y="692696"/>
            <a:ext cx="8208912" cy="120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הנחיות מנהל התכנון </a:t>
            </a:r>
          </a:p>
          <a:p>
            <a:pPr algn="ctr"/>
            <a:r>
              <a:rPr lang="he-IL" sz="3200" b="1" u="sng" dirty="0" smtClean="0">
                <a:solidFill>
                  <a:schemeClr val="tx1"/>
                </a:solidFill>
                <a:latin typeface="David" panose="020E0502060401010101" pitchFamily="34" charset="-79"/>
                <a:cs typeface="David" panose="020E0502060401010101" pitchFamily="34" charset="-79"/>
              </a:rPr>
              <a:t>מדריך להקצאת שטחים לצרכי ציבור</a:t>
            </a:r>
          </a:p>
          <a:p>
            <a:pPr algn="ctr"/>
            <a:endParaRPr lang="he-IL" sz="4000" b="1" u="sng"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857332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39835"/>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86642" y="2780928"/>
            <a:ext cx="9051129" cy="4221088"/>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17415" y="692696"/>
            <a:ext cx="8208912" cy="1209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a:solidFill>
                <a:schemeClr val="tx1"/>
              </a:solidFill>
              <a:latin typeface="David" panose="020E0502060401010101" pitchFamily="34" charset="-79"/>
              <a:cs typeface="David" panose="020E0502060401010101" pitchFamily="34" charset="-79"/>
            </a:endParaRPr>
          </a:p>
          <a:p>
            <a:pPr algn="ctr"/>
            <a:endParaRPr lang="he-IL" sz="3200" b="1" u="sng" dirty="0" smtClean="0">
              <a:solidFill>
                <a:schemeClr val="tx1"/>
              </a:solidFill>
              <a:latin typeface="David" panose="020E0502060401010101" pitchFamily="34" charset="-79"/>
              <a:cs typeface="David" panose="020E0502060401010101" pitchFamily="34" charset="-79"/>
            </a:endParaRPr>
          </a:p>
          <a:p>
            <a:pPr algn="ctr"/>
            <a:r>
              <a:rPr lang="he-IL" sz="3200" b="1" u="sng" dirty="0" smtClean="0">
                <a:solidFill>
                  <a:schemeClr val="tx1"/>
                </a:solidFill>
                <a:latin typeface="David" panose="020E0502060401010101" pitchFamily="34" charset="-79"/>
                <a:cs typeface="David" panose="020E0502060401010101" pitchFamily="34" charset="-79"/>
              </a:rPr>
              <a:t>הנחיות מנהל התכנון </a:t>
            </a:r>
          </a:p>
          <a:p>
            <a:pPr algn="ctr"/>
            <a:r>
              <a:rPr lang="he-IL" sz="3200" b="1" u="sng" dirty="0" smtClean="0">
                <a:solidFill>
                  <a:schemeClr val="tx1"/>
                </a:solidFill>
                <a:latin typeface="David" panose="020E0502060401010101" pitchFamily="34" charset="-79"/>
                <a:cs typeface="David" panose="020E0502060401010101" pitchFamily="34" charset="-79"/>
              </a:rPr>
              <a:t>מדריך להקצאת שטחים לצרכי ציבור</a:t>
            </a:r>
          </a:p>
          <a:p>
            <a:pPr algn="ctr"/>
            <a:endParaRPr lang="he-IL" sz="4000" b="1" u="sng" dirty="0">
              <a:solidFill>
                <a:schemeClr val="tx1"/>
              </a:solidFill>
              <a:latin typeface="David" panose="020E0502060401010101" pitchFamily="34" charset="-79"/>
              <a:cs typeface="David" panose="020E0502060401010101" pitchFamily="34" charset="-79"/>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931" t="38304" r="61319" b="32622"/>
          <a:stretch/>
        </p:blipFill>
        <p:spPr bwMode="auto">
          <a:xfrm>
            <a:off x="1187624" y="2300858"/>
            <a:ext cx="705678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633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681410" y="201167"/>
            <a:ext cx="222671" cy="252027"/>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966220" y="495053"/>
            <a:ext cx="1653050" cy="348437"/>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564904"/>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251520" y="1124744"/>
            <a:ext cx="871296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u="sng" dirty="0">
                <a:solidFill>
                  <a:schemeClr val="tx1"/>
                </a:solidFill>
                <a:latin typeface="David" panose="020E0502060401010101" pitchFamily="34" charset="-79"/>
                <a:cs typeface="David" panose="020E0502060401010101" pitchFamily="34" charset="-79"/>
              </a:rPr>
              <a:t>הצעת חוק להקצאת קומה מבונה לצרכי ציבור</a:t>
            </a:r>
            <a:endParaRPr lang="he-IL" sz="3600" b="1" u="sng"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48655" y="2060848"/>
            <a:ext cx="8424936" cy="3447098"/>
          </a:xfrm>
          <a:prstGeom prst="rect">
            <a:avLst/>
          </a:prstGeom>
        </p:spPr>
        <p:txBody>
          <a:bodyPr wrap="square">
            <a:spAutoFit/>
          </a:bodyPr>
          <a:lstStyle/>
          <a:p>
            <a:endParaRPr lang="he-IL" b="1" dirty="0">
              <a:latin typeface="David" panose="020E0502060401010101" pitchFamily="34" charset="-79"/>
              <a:cs typeface="David" panose="020E0502060401010101" pitchFamily="34" charset="-79"/>
            </a:endParaRPr>
          </a:p>
          <a:p>
            <a:r>
              <a:rPr lang="he-IL" sz="2000" b="1" dirty="0" smtClean="0">
                <a:latin typeface="David" panose="020E0502060401010101" pitchFamily="34" charset="-79"/>
                <a:cs typeface="David" panose="020E0502060401010101" pitchFamily="34" charset="-79"/>
              </a:rPr>
              <a:t>התיקון </a:t>
            </a:r>
            <a:r>
              <a:rPr lang="he-IL" sz="2000" b="1" dirty="0">
                <a:latin typeface="David" panose="020E0502060401010101" pitchFamily="34" charset="-79"/>
                <a:cs typeface="David" panose="020E0502060401010101" pitchFamily="34" charset="-79"/>
              </a:rPr>
              <a:t>מבקש להוסיף הסדר למקרים בהם נקבע ייעוד ציבורי כחלק ממבנה. מוצע כי ועדת התכנון המקומית תהיה מוסמכת לקבוע בתכנית כי חלק ממבנה יהיה מיועד לצרכי ציבור וירשם על שם הרשות המקומית, ללא </a:t>
            </a:r>
            <a:r>
              <a:rPr lang="he-IL" sz="2000" b="1" dirty="0" smtClean="0">
                <a:latin typeface="David" panose="020E0502060401010101" pitchFamily="34" charset="-79"/>
                <a:cs typeface="David" panose="020E0502060401010101" pitchFamily="34" charset="-79"/>
              </a:rPr>
              <a:t>תמורה, </a:t>
            </a:r>
            <a:r>
              <a:rPr lang="he-IL" sz="2000" b="1" dirty="0">
                <a:latin typeface="David" panose="020E0502060401010101" pitchFamily="34" charset="-79"/>
                <a:cs typeface="David" panose="020E0502060401010101" pitchFamily="34" charset="-79"/>
              </a:rPr>
              <a:t>בכפוף לכך שהתכנית </a:t>
            </a:r>
            <a:r>
              <a:rPr lang="he-IL" sz="2000" b="1" dirty="0" smtClean="0">
                <a:latin typeface="David" panose="020E0502060401010101" pitchFamily="34" charset="-79"/>
                <a:cs typeface="David" panose="020E0502060401010101" pitchFamily="34" charset="-79"/>
              </a:rPr>
              <a:t>תיצור השבחה </a:t>
            </a:r>
            <a:r>
              <a:rPr lang="he-IL" sz="2000" b="1" dirty="0">
                <a:latin typeface="David" panose="020E0502060401010101" pitchFamily="34" charset="-79"/>
                <a:cs typeface="David" panose="020E0502060401010101" pitchFamily="34" charset="-79"/>
              </a:rPr>
              <a:t>גם </a:t>
            </a:r>
            <a:r>
              <a:rPr lang="he-IL" sz="2000" b="1" dirty="0" smtClean="0">
                <a:latin typeface="David" panose="020E0502060401010101" pitchFamily="34" charset="-79"/>
                <a:cs typeface="David" panose="020E0502060401010101" pitchFamily="34" charset="-79"/>
              </a:rPr>
              <a:t>לאחר </a:t>
            </a:r>
            <a:r>
              <a:rPr lang="he-IL" sz="2000" b="1" dirty="0">
                <a:latin typeface="David" panose="020E0502060401010101" pitchFamily="34" charset="-79"/>
                <a:cs typeface="David" panose="020E0502060401010101" pitchFamily="34" charset="-79"/>
              </a:rPr>
              <a:t>העברת חלק מהמבנה לרשות המקומית</a:t>
            </a:r>
            <a:r>
              <a:rPr lang="he-IL" sz="2000" b="1" dirty="0" smtClean="0">
                <a:latin typeface="David" panose="020E0502060401010101" pitchFamily="34" charset="-79"/>
                <a:cs typeface="David" panose="020E0502060401010101" pitchFamily="34" charset="-79"/>
              </a:rPr>
              <a:t>.</a:t>
            </a:r>
          </a:p>
          <a:p>
            <a:endParaRPr lang="he-IL" sz="2000" b="1" dirty="0">
              <a:latin typeface="David" panose="020E0502060401010101" pitchFamily="34" charset="-79"/>
              <a:cs typeface="David" panose="020E0502060401010101" pitchFamily="34" charset="-79"/>
            </a:endParaRPr>
          </a:p>
          <a:p>
            <a:pPr algn="ctr"/>
            <a:r>
              <a:rPr lang="he-IL" sz="2000" b="1" u="sng" dirty="0">
                <a:latin typeface="David" panose="020E0502060401010101" pitchFamily="34" charset="-79"/>
                <a:cs typeface="David" panose="020E0502060401010101" pitchFamily="34" charset="-79"/>
              </a:rPr>
              <a:t>שני צדדים למטבע</a:t>
            </a:r>
            <a:r>
              <a:rPr lang="he-IL" sz="2000" b="1" dirty="0">
                <a:latin typeface="David" panose="020E0502060401010101" pitchFamily="34" charset="-79"/>
                <a:cs typeface="David" panose="020E0502060401010101" pitchFamily="34" charset="-79"/>
              </a:rPr>
              <a:t>: </a:t>
            </a:r>
          </a:p>
          <a:p>
            <a:r>
              <a:rPr lang="he-IL" sz="2000" b="1" u="sng" dirty="0">
                <a:latin typeface="David" panose="020E0502060401010101" pitchFamily="34" charset="-79"/>
                <a:cs typeface="David" panose="020E0502060401010101" pitchFamily="34" charset="-79"/>
              </a:rPr>
              <a:t>מצד אחד</a:t>
            </a:r>
            <a:r>
              <a:rPr lang="he-IL" sz="2000" b="1" dirty="0">
                <a:latin typeface="David" panose="020E0502060401010101" pitchFamily="34" charset="-79"/>
                <a:cs typeface="David" panose="020E0502060401010101" pitchFamily="34" charset="-79"/>
              </a:rPr>
              <a:t>, פגיעה בקניין הבעלים, רשויות מתנות היתרי בנייה בהקצאות לצרכי ציבור, עיכובים. </a:t>
            </a:r>
          </a:p>
          <a:p>
            <a:r>
              <a:rPr lang="he-IL" sz="2000" b="1" u="sng" dirty="0">
                <a:latin typeface="David" panose="020E0502060401010101" pitchFamily="34" charset="-79"/>
                <a:cs typeface="David" panose="020E0502060401010101" pitchFamily="34" charset="-79"/>
              </a:rPr>
              <a:t>מאידך</a:t>
            </a:r>
            <a:r>
              <a:rPr lang="he-IL" sz="2000" b="1" dirty="0">
                <a:latin typeface="David" panose="020E0502060401010101" pitchFamily="34" charset="-79"/>
                <a:cs typeface="David" panose="020E0502060401010101" pitchFamily="34" charset="-79"/>
              </a:rPr>
              <a:t>, האוכלוסייה גדלה והצורך לבנות לגובה עולה, ולכן אין דרך אחרת אלא להכניס את צרכי הציבור פנימה.</a:t>
            </a:r>
          </a:p>
        </p:txBody>
      </p:sp>
    </p:spTree>
    <p:extLst>
      <p:ext uri="{BB962C8B-B14F-4D97-AF65-F5344CB8AC3E}">
        <p14:creationId xmlns:p14="http://schemas.microsoft.com/office/powerpoint/2010/main" val="3205609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681410" y="201167"/>
            <a:ext cx="222671" cy="252027"/>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966220" y="495053"/>
            <a:ext cx="1653050" cy="348437"/>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564904"/>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251520" y="1124744"/>
            <a:ext cx="871296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smtClean="0">
                <a:solidFill>
                  <a:schemeClr val="tx1"/>
                </a:solidFill>
                <a:latin typeface="David" panose="020E0502060401010101" pitchFamily="34" charset="-79"/>
                <a:cs typeface="David" panose="020E0502060401010101" pitchFamily="34" charset="-79"/>
              </a:rPr>
              <a:t>תיקון </a:t>
            </a:r>
            <a:r>
              <a:rPr lang="he-IL" sz="3200" b="1" dirty="0">
                <a:solidFill>
                  <a:schemeClr val="tx1"/>
                </a:solidFill>
                <a:latin typeface="David" panose="020E0502060401010101" pitchFamily="34" charset="-79"/>
                <a:cs typeface="David" panose="020E0502060401010101" pitchFamily="34" charset="-79"/>
              </a:rPr>
              <a:t>מס' </a:t>
            </a:r>
            <a:r>
              <a:rPr lang="he-IL" sz="3200" b="1" dirty="0" smtClean="0">
                <a:solidFill>
                  <a:schemeClr val="tx1"/>
                </a:solidFill>
                <a:latin typeface="David" panose="020E0502060401010101" pitchFamily="34" charset="-79"/>
                <a:cs typeface="David" panose="020E0502060401010101" pitchFamily="34" charset="-79"/>
              </a:rPr>
              <a:t>33 לחוק </a:t>
            </a:r>
            <a:r>
              <a:rPr lang="he-IL" sz="3200" b="1" dirty="0">
                <a:solidFill>
                  <a:schemeClr val="tx1"/>
                </a:solidFill>
                <a:latin typeface="David" panose="020E0502060401010101" pitchFamily="34" charset="-79"/>
                <a:cs typeface="David" panose="020E0502060401010101" pitchFamily="34" charset="-79"/>
              </a:rPr>
              <a:t>המקרקעין </a:t>
            </a:r>
            <a:endParaRPr lang="he-IL" sz="3200" b="1" dirty="0" smtClean="0">
              <a:solidFill>
                <a:schemeClr val="tx1"/>
              </a:solidFill>
              <a:latin typeface="David" panose="020E0502060401010101" pitchFamily="34" charset="-79"/>
              <a:cs typeface="David" panose="020E0502060401010101" pitchFamily="34" charset="-79"/>
            </a:endParaRPr>
          </a:p>
          <a:p>
            <a:pPr algn="ctr"/>
            <a:r>
              <a:rPr lang="he-IL" sz="3200" b="1" dirty="0" smtClean="0">
                <a:solidFill>
                  <a:schemeClr val="tx1"/>
                </a:solidFill>
                <a:latin typeface="David" panose="020E0502060401010101" pitchFamily="34" charset="-79"/>
                <a:cs typeface="David" panose="020E0502060401010101" pitchFamily="34" charset="-79"/>
              </a:rPr>
              <a:t> </a:t>
            </a:r>
            <a:r>
              <a:rPr lang="he-IL" sz="3200" b="1" u="sng" dirty="0" smtClean="0">
                <a:solidFill>
                  <a:schemeClr val="tx1"/>
                </a:solidFill>
                <a:latin typeface="David" panose="020E0502060401010101" pitchFamily="34" charset="-79"/>
                <a:cs typeface="David" panose="020E0502060401010101" pitchFamily="34" charset="-79"/>
              </a:rPr>
              <a:t>חלקה </a:t>
            </a:r>
            <a:r>
              <a:rPr lang="he-IL" sz="3200" b="1" u="sng" dirty="0">
                <a:solidFill>
                  <a:schemeClr val="tx1"/>
                </a:solidFill>
                <a:latin typeface="David" panose="020E0502060401010101" pitchFamily="34" charset="-79"/>
                <a:cs typeface="David" panose="020E0502060401010101" pitchFamily="34" charset="-79"/>
              </a:rPr>
              <a:t>תלת ממדית</a:t>
            </a:r>
            <a:endParaRPr lang="he-IL" sz="3600" b="1" u="sng"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48655" y="2060848"/>
            <a:ext cx="8424936" cy="2308324"/>
          </a:xfrm>
          <a:prstGeom prst="rect">
            <a:avLst/>
          </a:prstGeom>
        </p:spPr>
        <p:txBody>
          <a:bodyPr wrap="square">
            <a:spAutoFit/>
          </a:bodyPr>
          <a:lstStyle/>
          <a:p>
            <a:endParaRPr lang="he-IL" sz="2400" b="1" dirty="0" smtClean="0">
              <a:latin typeface="David" panose="020E0502060401010101" pitchFamily="34" charset="-79"/>
              <a:cs typeface="David" panose="020E0502060401010101" pitchFamily="34" charset="-79"/>
            </a:endParaRPr>
          </a:p>
          <a:p>
            <a:endParaRPr lang="he-IL" sz="2400" b="1" dirty="0">
              <a:latin typeface="David" panose="020E0502060401010101" pitchFamily="34" charset="-79"/>
              <a:cs typeface="David" panose="020E0502060401010101" pitchFamily="34" charset="-79"/>
            </a:endParaRPr>
          </a:p>
          <a:p>
            <a:endParaRPr lang="he-IL" sz="2400" b="1" dirty="0" smtClean="0">
              <a:latin typeface="David" panose="020E0502060401010101" pitchFamily="34" charset="-79"/>
              <a:cs typeface="David" panose="020E0502060401010101" pitchFamily="34" charset="-79"/>
            </a:endParaRPr>
          </a:p>
          <a:p>
            <a:endParaRPr lang="he-IL" sz="2400" b="1" dirty="0">
              <a:latin typeface="David" panose="020E0502060401010101" pitchFamily="34" charset="-79"/>
              <a:cs typeface="David" panose="020E0502060401010101" pitchFamily="34" charset="-79"/>
            </a:endParaRPr>
          </a:p>
          <a:p>
            <a:endParaRPr lang="he-IL" sz="2400" b="1" dirty="0" smtClean="0">
              <a:latin typeface="David" panose="020E0502060401010101" pitchFamily="34" charset="-79"/>
              <a:cs typeface="David" panose="020E0502060401010101" pitchFamily="34" charset="-79"/>
            </a:endParaRPr>
          </a:p>
          <a:p>
            <a:r>
              <a:rPr lang="he-IL" sz="2400" b="1" dirty="0" smtClean="0">
                <a:latin typeface="David" panose="020E0502060401010101" pitchFamily="34" charset="-79"/>
                <a:cs typeface="David" panose="020E0502060401010101" pitchFamily="34" charset="-79"/>
              </a:rPr>
              <a:t> </a:t>
            </a:r>
            <a:endParaRPr lang="he-IL" sz="2400" b="1" dirty="0">
              <a:latin typeface="David" panose="020E0502060401010101" pitchFamily="34" charset="-79"/>
              <a:cs typeface="David" panose="020E0502060401010101" pitchFamily="34" charset="-79"/>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916832"/>
            <a:ext cx="446449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140968"/>
            <a:ext cx="4409603" cy="13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707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663951" y="116632"/>
            <a:ext cx="322334" cy="364829"/>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692696"/>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84285" y="1772816"/>
            <a:ext cx="9051129" cy="4869160"/>
          </a:xfrm>
          <a:ln>
            <a:noFill/>
          </a:ln>
        </p:spPr>
        <p:txBody>
          <a:bodyPr>
            <a:noAutofit/>
          </a:bodyPr>
          <a:lstStyle/>
          <a:p>
            <a:pPr algn="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b="1" dirty="0">
                <a:latin typeface="David" panose="020E0502060401010101" pitchFamily="34" charset="-79"/>
                <a:cs typeface="David" panose="020E0502060401010101" pitchFamily="34" charset="-79"/>
              </a:rPr>
              <a:t/>
            </a:r>
            <a:br>
              <a:rPr lang="he-IL" sz="2800" b="1" dirty="0">
                <a:latin typeface="David" panose="020E0502060401010101" pitchFamily="34" charset="-79"/>
                <a:cs typeface="David" panose="020E0502060401010101" pitchFamily="34" charset="-79"/>
              </a:rPr>
            </a:br>
            <a:r>
              <a:rPr lang="he-IL" sz="28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איך הפקעה מעל/מתחת לפני הקרקע תבוצע בפועל?</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 מי יישא בעלויות הבנייה?</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היטל השבחה</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מה הוא שטח החלק המופקע?</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האם נפחית 40% ללא תמורה? </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האם תביעות לירידת ערך מתייתרות לאור טענת הרשויות כי יתרת השטח הושבחה?</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באילו היקפים הרשות תוכל לדרוש שטחים?</a:t>
            </a:r>
            <a:br>
              <a:rPr lang="he-IL" sz="2400" b="1" dirty="0" smtClean="0">
                <a:latin typeface="David" panose="020E0502060401010101" pitchFamily="34" charset="-79"/>
                <a:cs typeface="David" panose="020E0502060401010101" pitchFamily="34" charset="-79"/>
              </a:rPr>
            </a:br>
            <a:r>
              <a:rPr lang="he-IL" sz="2400" b="1" dirty="0" smtClean="0">
                <a:solidFill>
                  <a:srgbClr val="FF0000"/>
                </a:solidFill>
                <a:latin typeface="David" panose="020E0502060401010101" pitchFamily="34" charset="-79"/>
                <a:cs typeface="David" panose="020E0502060401010101" pitchFamily="34" charset="-79"/>
              </a:rPr>
              <a:t>-</a:t>
            </a:r>
            <a:r>
              <a:rPr lang="he-IL" sz="2400" b="1" dirty="0" smtClean="0">
                <a:latin typeface="David" panose="020E0502060401010101" pitchFamily="34" charset="-79"/>
                <a:cs typeface="David" panose="020E0502060401010101" pitchFamily="34" charset="-79"/>
              </a:rPr>
              <a:t>פיצויי הפקעה: בהלכת </a:t>
            </a:r>
            <a:r>
              <a:rPr lang="he-IL" sz="2400" b="1" dirty="0">
                <a:latin typeface="David" panose="020E0502060401010101" pitchFamily="34" charset="-79"/>
                <a:cs typeface="David" panose="020E0502060401010101" pitchFamily="34" charset="-79"/>
              </a:rPr>
              <a:t>בראון (</a:t>
            </a:r>
            <a:r>
              <a:rPr lang="he-IL" sz="2400" b="1" dirty="0" err="1">
                <a:latin typeface="David" panose="020E0502060401010101" pitchFamily="34" charset="-79"/>
                <a:cs typeface="David" panose="020E0502060401010101" pitchFamily="34" charset="-79"/>
              </a:rPr>
              <a:t>עע"מ</a:t>
            </a:r>
            <a:r>
              <a:rPr lang="he-IL" sz="2400" b="1" dirty="0">
                <a:latin typeface="David" panose="020E0502060401010101" pitchFamily="34" charset="-79"/>
                <a:cs typeface="David" panose="020E0502060401010101" pitchFamily="34" charset="-79"/>
              </a:rPr>
              <a:t> 5839/06) </a:t>
            </a:r>
            <a:r>
              <a:rPr lang="he-IL" sz="2400" b="1" dirty="0" smtClean="0">
                <a:latin typeface="David" panose="020E0502060401010101" pitchFamily="34" charset="-79"/>
                <a:cs typeface="David" panose="020E0502060401010101" pitchFamily="34" charset="-79"/>
              </a:rPr>
              <a:t>נקבע כי נטילת קרקעות לצרכי ציבור במסגרת תכנית איחוד וחלוקה כפופה למגבלות החוק, אולם הפיצוי יכול להינתן גם בהעלאת שווי המקרקעין, לרבות באמצעות תוספת זכויות בנייה בתכנית.</a:t>
            </a: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dirty="0" smtClean="0">
                <a:latin typeface="David" panose="020E0502060401010101" pitchFamily="34" charset="-79"/>
                <a:cs typeface="David" panose="020E0502060401010101" pitchFamily="34" charset="-79"/>
              </a:rPr>
              <a:t/>
            </a:r>
            <a:br>
              <a:rPr lang="he-IL" sz="2800" dirty="0" smtClean="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417415" y="404665"/>
            <a:ext cx="8208912" cy="1469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endParaRPr lang="he-IL" sz="4000" b="1" u="sng" dirty="0" smtClean="0">
              <a:solidFill>
                <a:schemeClr val="tx1"/>
              </a:solidFill>
              <a:latin typeface="David" panose="020E0502060401010101" pitchFamily="34" charset="-79"/>
              <a:cs typeface="David" panose="020E0502060401010101" pitchFamily="34" charset="-79"/>
            </a:endParaRPr>
          </a:p>
          <a:p>
            <a:pPr algn="ctr"/>
            <a:r>
              <a:rPr lang="he-IL" sz="3600" b="1" u="sng" dirty="0" smtClean="0">
                <a:solidFill>
                  <a:schemeClr val="tx1"/>
                </a:solidFill>
                <a:latin typeface="David" panose="020E0502060401010101" pitchFamily="34" charset="-79"/>
                <a:cs typeface="David" panose="020E0502060401010101" pitchFamily="34" charset="-79"/>
              </a:rPr>
              <a:t>נקודות למחשבה</a:t>
            </a:r>
          </a:p>
          <a:p>
            <a:pPr algn="ctr"/>
            <a:endParaRPr lang="he-IL" sz="4000" b="1" u="sng"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14205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608004" y="160080"/>
            <a:ext cx="404089" cy="457362"/>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410395" y="620688"/>
            <a:ext cx="2987371" cy="629691"/>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564904"/>
            <a:ext cx="8712968" cy="3888432"/>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251520" y="1124744"/>
            <a:ext cx="8712968" cy="3888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8000" b="1" dirty="0" smtClean="0">
                <a:solidFill>
                  <a:schemeClr val="tx1"/>
                </a:solidFill>
                <a:latin typeface="David" panose="020E0502060401010101" pitchFamily="34" charset="-79"/>
                <a:cs typeface="David" panose="020E0502060401010101" pitchFamily="34" charset="-79"/>
              </a:rPr>
              <a:t>תודה על ההקשבה</a:t>
            </a:r>
            <a:endParaRPr lang="he-IL" sz="8000" b="1" dirty="0">
              <a:solidFill>
                <a:schemeClr val="tx1"/>
              </a:solidFill>
              <a:latin typeface="David" panose="020E0502060401010101" pitchFamily="34" charset="-79"/>
              <a:cs typeface="David" panose="020E0502060401010101" pitchFamily="34" charset="-79"/>
            </a:endParaRPr>
          </a:p>
        </p:txBody>
      </p:sp>
      <p:sp>
        <p:nvSpPr>
          <p:cNvPr id="7" name="מלבן 6"/>
          <p:cNvSpPr/>
          <p:nvPr/>
        </p:nvSpPr>
        <p:spPr>
          <a:xfrm>
            <a:off x="1691680" y="4864764"/>
            <a:ext cx="5328592" cy="1569660"/>
          </a:xfrm>
          <a:prstGeom prst="rect">
            <a:avLst/>
          </a:prstGeom>
        </p:spPr>
        <p:txBody>
          <a:bodyPr wrap="square">
            <a:spAutoFit/>
          </a:bodyPr>
          <a:lstStyle/>
          <a:p>
            <a:pPr algn="ctr"/>
            <a:r>
              <a:rPr lang="he-IL" sz="2400" b="1" dirty="0" smtClean="0">
                <a:latin typeface="David" panose="020E0502060401010101" pitchFamily="34" charset="-79"/>
                <a:cs typeface="David" panose="020E0502060401010101" pitchFamily="34" charset="-79"/>
              </a:rPr>
              <a:t>רח</a:t>
            </a:r>
            <a:r>
              <a:rPr lang="he-IL" sz="2400" b="1" dirty="0">
                <a:latin typeface="David" panose="020E0502060401010101" pitchFamily="34" charset="-79"/>
                <a:cs typeface="David" panose="020E0502060401010101" pitchFamily="34" charset="-79"/>
              </a:rPr>
              <a:t>' החילזון 5 רמת גן </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טל': 03-5757170 ; </a:t>
            </a:r>
            <a:r>
              <a:rPr lang="he-IL" sz="2400" b="1" dirty="0" smtClean="0">
                <a:latin typeface="David" panose="020E0502060401010101" pitchFamily="34" charset="-79"/>
                <a:cs typeface="David" panose="020E0502060401010101" pitchFamily="34" charset="-79"/>
              </a:rPr>
              <a:t>פקס</a:t>
            </a:r>
            <a:r>
              <a:rPr lang="he-IL" sz="2400" b="1" dirty="0">
                <a:latin typeface="David" panose="020E0502060401010101" pitchFamily="34" charset="-79"/>
                <a:cs typeface="David" panose="020E0502060401010101" pitchFamily="34" charset="-79"/>
              </a:rPr>
              <a:t>: 153-35757180</a:t>
            </a:r>
            <a:br>
              <a:rPr lang="he-IL" sz="2400" b="1" dirty="0">
                <a:latin typeface="David" panose="020E0502060401010101" pitchFamily="34" charset="-79"/>
                <a:cs typeface="David" panose="020E0502060401010101" pitchFamily="34" charset="-79"/>
              </a:rPr>
            </a:br>
            <a:r>
              <a:rPr lang="he-IL" sz="2400" b="1" dirty="0">
                <a:latin typeface="David" panose="020E0502060401010101" pitchFamily="34" charset="-79"/>
                <a:cs typeface="David" panose="020E0502060401010101" pitchFamily="34" charset="-79"/>
              </a:rPr>
              <a:t>אתר: </a:t>
            </a:r>
            <a:r>
              <a:rPr lang="en-US" sz="2400" b="1" dirty="0" smtClean="0">
                <a:latin typeface="David" panose="020E0502060401010101" pitchFamily="34" charset="-79"/>
                <a:cs typeface="David" panose="020E0502060401010101" pitchFamily="34" charset="-79"/>
                <a:hlinkClick r:id="rId4"/>
              </a:rPr>
              <a:t>www.shoob-law.co.il</a:t>
            </a:r>
            <a:endParaRPr lang="en-US" sz="2400" b="1" dirty="0" smtClean="0">
              <a:latin typeface="David" panose="020E0502060401010101" pitchFamily="34" charset="-79"/>
              <a:cs typeface="David" panose="020E0502060401010101" pitchFamily="34" charset="-79"/>
            </a:endParaRPr>
          </a:p>
          <a:p>
            <a:pPr algn="ctr"/>
            <a:r>
              <a:rPr lang="en-US" sz="2400" b="1" dirty="0" smtClean="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חפשו גם עו"ד על נדל"ן ב-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8193" y="6093296"/>
            <a:ext cx="311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8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570904" y="836712"/>
            <a:ext cx="2186094" cy="460794"/>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7467" y="1484784"/>
            <a:ext cx="8440998" cy="2592288"/>
          </a:xfrm>
        </p:spPr>
        <p:txBody>
          <a:bodyPr>
            <a:noAutofit/>
          </a:bodyPr>
          <a:lstStyle/>
          <a:p>
            <a:pPr algn="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4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000" b="1" u="sng" dirty="0">
                <a:latin typeface="David" panose="020E0502060401010101" pitchFamily="34" charset="-79"/>
                <a:cs typeface="David" panose="020E0502060401010101" pitchFamily="34" charset="-79"/>
              </a:rPr>
              <a:t>סעיף 11 לחוק המקרקעין, תשכ"ט-1969</a:t>
            </a:r>
            <a:r>
              <a:rPr lang="he-IL" sz="4000" b="1" dirty="0">
                <a:latin typeface="David" panose="020E0502060401010101" pitchFamily="34" charset="-79"/>
                <a:cs typeface="David" panose="020E0502060401010101" pitchFamily="34" charset="-79"/>
              </a:rPr>
              <a:t>:</a:t>
            </a:r>
            <a:br>
              <a:rPr lang="he-IL" sz="40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עומק וגובה:</a:t>
            </a:r>
            <a:br>
              <a:rPr lang="he-IL" sz="32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"הבעלות בשטח של קרקע מתפשטת </a:t>
            </a:r>
            <a:r>
              <a:rPr lang="he-IL" sz="3200" b="1" u="sng" dirty="0">
                <a:latin typeface="David" panose="020E0502060401010101" pitchFamily="34" charset="-79"/>
                <a:cs typeface="David" panose="020E0502060401010101" pitchFamily="34" charset="-79"/>
              </a:rPr>
              <a:t>בכל העומק שמתחת לשטח הקרקע</a:t>
            </a:r>
            <a:r>
              <a:rPr lang="he-IL" sz="3200" b="1" dirty="0">
                <a:latin typeface="David" panose="020E0502060401010101" pitchFamily="34" charset="-79"/>
                <a:cs typeface="David" panose="020E0502060401010101" pitchFamily="34" charset="-79"/>
              </a:rPr>
              <a:t>, בכפוף לדינים בדבר מים, נפט, מכרות, מחצבים וכיוצא באלה, והיא מתפשטת </a:t>
            </a:r>
            <a:r>
              <a:rPr lang="he-IL" sz="3200" b="1" u="sng" dirty="0">
                <a:latin typeface="David" panose="020E0502060401010101" pitchFamily="34" charset="-79"/>
                <a:cs typeface="David" panose="020E0502060401010101" pitchFamily="34" charset="-79"/>
              </a:rPr>
              <a:t>בחלל הרום שמעליו</a:t>
            </a:r>
            <a:r>
              <a:rPr lang="he-IL" sz="3200" b="1" dirty="0">
                <a:latin typeface="David" panose="020E0502060401010101" pitchFamily="34" charset="-79"/>
                <a:cs typeface="David" panose="020E0502060401010101" pitchFamily="34" charset="-79"/>
              </a:rPr>
              <a:t>, אולם, בכפוף לכל דין, אין בכך כדי למנוע מעבר בחלל הרום".</a:t>
            </a:r>
            <a:endParaRPr lang="he-IL" sz="1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13716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4" cstate="screen">
            <a:lum bright="-43000" contrast="-40000"/>
          </a:blip>
          <a:srcRect/>
          <a:stretch>
            <a:fillRect/>
          </a:stretch>
        </p:blipFill>
        <p:spPr bwMode="auto">
          <a:xfrm>
            <a:off x="3570904" y="836712"/>
            <a:ext cx="2186094" cy="460794"/>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307467" y="1484784"/>
            <a:ext cx="8440998" cy="2592288"/>
          </a:xfrm>
        </p:spPr>
        <p:txBody>
          <a:bodyPr>
            <a:noAutofit/>
          </a:bodyPr>
          <a:lstStyle/>
          <a:p>
            <a:pPr algn="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4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4000" b="1" u="sng" dirty="0">
                <a:latin typeface="David" panose="020E0502060401010101" pitchFamily="34" charset="-79"/>
                <a:cs typeface="David" panose="020E0502060401010101" pitchFamily="34" charset="-79"/>
              </a:rPr>
              <a:t>סעיף </a:t>
            </a:r>
            <a:r>
              <a:rPr lang="he-IL" sz="4000" b="1" u="sng" dirty="0" smtClean="0">
                <a:latin typeface="David" panose="020E0502060401010101" pitchFamily="34" charset="-79"/>
                <a:cs typeface="David" panose="020E0502060401010101" pitchFamily="34" charset="-79"/>
              </a:rPr>
              <a:t>13 </a:t>
            </a:r>
            <a:r>
              <a:rPr lang="he-IL" sz="4000" b="1" u="sng" dirty="0">
                <a:latin typeface="David" panose="020E0502060401010101" pitchFamily="34" charset="-79"/>
                <a:cs typeface="David" panose="020E0502060401010101" pitchFamily="34" charset="-79"/>
              </a:rPr>
              <a:t>לחוק המקרקעין, תשכ"ט-1969</a:t>
            </a:r>
            <a:r>
              <a:rPr lang="he-IL" sz="4000" b="1" dirty="0">
                <a:latin typeface="David" panose="020E0502060401010101" pitchFamily="34" charset="-79"/>
                <a:cs typeface="David" panose="020E0502060401010101" pitchFamily="34" charset="-79"/>
              </a:rPr>
              <a:t>:</a:t>
            </a:r>
            <a:br>
              <a:rPr lang="he-IL" sz="40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היקף העסקה במקרקעין:</a:t>
            </a:r>
            <a:br>
              <a:rPr lang="he-IL" sz="32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"עסקה במקרקעין חלה על הקרקע יחד עם כל המנוי בסעיפים 11 ו-12, ואין תוקף לעסקה בחלק </a:t>
            </a:r>
            <a:r>
              <a:rPr lang="he-IL" sz="3200" b="1" dirty="0" err="1">
                <a:latin typeface="David" panose="020E0502060401010101" pitchFamily="34" charset="-79"/>
                <a:cs typeface="David" panose="020E0502060401010101" pitchFamily="34" charset="-79"/>
              </a:rPr>
              <a:t>מסויים</a:t>
            </a:r>
            <a:r>
              <a:rPr lang="he-IL" sz="3200" b="1" dirty="0">
                <a:latin typeface="David" panose="020E0502060401010101" pitchFamily="34" charset="-79"/>
                <a:cs typeface="David" panose="020E0502060401010101" pitchFamily="34" charset="-79"/>
              </a:rPr>
              <a:t> במקרקעין, והכל כשאין בחוק הוראה אחרת.".</a:t>
            </a:r>
            <a:endParaRPr lang="he-IL" sz="1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539658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81990" y="7181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75610" y="576764"/>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135809"/>
            <a:ext cx="8712968" cy="4104456"/>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99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600" b="1" u="sng" dirty="0">
              <a:solidFill>
                <a:schemeClr val="tx1"/>
              </a:solidFill>
              <a:latin typeface="David" panose="020E0502060401010101" pitchFamily="34" charset="-79"/>
              <a:cs typeface="David" panose="020E0502060401010101" pitchFamily="34" charset="-79"/>
            </a:endParaRPr>
          </a:p>
        </p:txBody>
      </p:sp>
      <p:sp>
        <p:nvSpPr>
          <p:cNvPr id="6" name="מלבן 5"/>
          <p:cNvSpPr/>
          <p:nvPr/>
        </p:nvSpPr>
        <p:spPr>
          <a:xfrm>
            <a:off x="444836" y="2147432"/>
            <a:ext cx="8303628" cy="4401205"/>
          </a:xfrm>
          <a:prstGeom prst="rect">
            <a:avLst/>
          </a:prstGeom>
        </p:spPr>
        <p:txBody>
          <a:bodyPr wrap="square">
            <a:spAutoFit/>
          </a:bodyPr>
          <a:lstStyle/>
          <a:p>
            <a:r>
              <a:rPr lang="he-IL" sz="2800" b="1" u="sng" dirty="0">
                <a:latin typeface="David" panose="020E0502060401010101" pitchFamily="34" charset="-79"/>
                <a:cs typeface="David" panose="020E0502060401010101" pitchFamily="34" charset="-79"/>
              </a:rPr>
              <a:t>פקודת הקרקעות (רכישה לצורכי ציבור), 1943 </a:t>
            </a:r>
            <a:r>
              <a:rPr lang="he-IL" sz="2800" b="1" dirty="0">
                <a:latin typeface="David" panose="020E0502060401010101" pitchFamily="34" charset="-79"/>
                <a:cs typeface="David" panose="020E0502060401010101" pitchFamily="34" charset="-79"/>
              </a:rPr>
              <a:t>תוקנה בשנת 2010 במסגרת תיקון מס' </a:t>
            </a:r>
            <a:r>
              <a:rPr lang="he-IL" sz="2800" b="1" dirty="0" smtClean="0">
                <a:latin typeface="David" panose="020E0502060401010101" pitchFamily="34" charset="-79"/>
                <a:cs typeface="David" panose="020E0502060401010101" pitchFamily="34" charset="-79"/>
              </a:rPr>
              <a:t>3. </a:t>
            </a:r>
          </a:p>
          <a:p>
            <a:pPr marL="457200" indent="-457200">
              <a:buFont typeface="Arial" panose="020B0604020202020204" pitchFamily="34" charset="0"/>
              <a:buChar char="•"/>
            </a:pPr>
            <a:r>
              <a:rPr lang="he-IL" sz="2800" b="1" dirty="0" smtClean="0">
                <a:latin typeface="David" panose="020E0502060401010101" pitchFamily="34" charset="-79"/>
                <a:cs typeface="David" panose="020E0502060401010101" pitchFamily="34" charset="-79"/>
              </a:rPr>
              <a:t> </a:t>
            </a:r>
            <a:r>
              <a:rPr lang="he-IL" sz="2800" b="1" u="sng" dirty="0">
                <a:latin typeface="David" panose="020E0502060401010101" pitchFamily="34" charset="-79"/>
                <a:cs typeface="David" panose="020E0502060401010101" pitchFamily="34" charset="-79"/>
              </a:rPr>
              <a:t>"קרקע"</a:t>
            </a:r>
            <a:r>
              <a:rPr lang="he-IL" sz="2800" b="1" dirty="0">
                <a:latin typeface="David" panose="020E0502060401010101" pitchFamily="34" charset="-79"/>
                <a:cs typeface="David" panose="020E0502060401010101" pitchFamily="34" charset="-79"/>
              </a:rPr>
              <a:t>:  </a:t>
            </a:r>
            <a:r>
              <a:rPr lang="he-IL" sz="2800" b="1" dirty="0" smtClean="0">
                <a:latin typeface="David" panose="020E0502060401010101" pitchFamily="34" charset="-79"/>
                <a:cs typeface="David" panose="020E0502060401010101" pitchFamily="34" charset="-79"/>
              </a:rPr>
              <a:t>לרבות קרקע </a:t>
            </a:r>
            <a:r>
              <a:rPr lang="he-IL" sz="2800" b="1" dirty="0">
                <a:latin typeface="David" panose="020E0502060401010101" pitchFamily="34" charset="-79"/>
                <a:cs typeface="David" panose="020E0502060401010101" pitchFamily="34" charset="-79"/>
              </a:rPr>
              <a:t>מכל סוג או מכל צורת חזקה, וכל בנין, עץ או דבר אחר המחוברים לקרקע וכל חלק מן הים, או משפת הים, או מנהר, וכל זכות, טובת הנאה או זכות שימוש בקרקע או במים או עליהם</a:t>
            </a:r>
            <a:r>
              <a:rPr lang="he-IL" sz="2800" b="1" dirty="0" smtClean="0">
                <a:latin typeface="David" panose="020E0502060401010101" pitchFamily="34" charset="-79"/>
                <a:cs typeface="David" panose="020E0502060401010101" pitchFamily="34" charset="-79"/>
              </a:rPr>
              <a:t>;</a:t>
            </a:r>
          </a:p>
          <a:p>
            <a:pPr marL="457200" indent="-457200">
              <a:buFont typeface="Arial" panose="020B0604020202020204" pitchFamily="34" charset="0"/>
              <a:buChar char="•"/>
            </a:pPr>
            <a:r>
              <a:rPr lang="he-IL" sz="2800" b="1" u="sng" dirty="0">
                <a:latin typeface="David" panose="020E0502060401010101" pitchFamily="34" charset="-79"/>
                <a:cs typeface="David" panose="020E0502060401010101" pitchFamily="34" charset="-79"/>
              </a:rPr>
              <a:t> "צורך לתשתית ציבורית</a:t>
            </a:r>
            <a:r>
              <a:rPr lang="he-IL" sz="2800" b="1" u="sng" dirty="0" smtClean="0">
                <a:latin typeface="David" panose="020E0502060401010101" pitchFamily="34" charset="-79"/>
                <a:cs typeface="David" panose="020E0502060401010101" pitchFamily="34" charset="-79"/>
              </a:rPr>
              <a:t>"</a:t>
            </a:r>
            <a:r>
              <a:rPr lang="he-IL" sz="2800" b="1" dirty="0" smtClean="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כל אחד מאלה ולרבות צורך הנובע מהם או הכרוך </a:t>
            </a:r>
            <a:r>
              <a:rPr lang="he-IL" sz="2800" b="1" dirty="0" smtClean="0">
                <a:latin typeface="David" panose="020E0502060401010101" pitchFamily="34" charset="-79"/>
                <a:cs typeface="David" panose="020E0502060401010101" pitchFamily="34" charset="-79"/>
              </a:rPr>
              <a:t>בהם: דרך; מחנה </a:t>
            </a:r>
            <a:r>
              <a:rPr lang="he-IL" sz="2800" b="1" dirty="0">
                <a:latin typeface="David" panose="020E0502060401010101" pitchFamily="34" charset="-79"/>
                <a:cs typeface="David" panose="020E0502060401010101" pitchFamily="34" charset="-79"/>
              </a:rPr>
              <a:t>צבאי, תחנת משטרה, בית סוהר, או מיתקן או אתר המשמש לצורך צבאי או </a:t>
            </a:r>
            <a:r>
              <a:rPr lang="he-IL" sz="2800" b="1" dirty="0" smtClean="0">
                <a:latin typeface="David" panose="020E0502060401010101" pitchFamily="34" charset="-79"/>
                <a:cs typeface="David" panose="020E0502060401010101" pitchFamily="34" charset="-79"/>
              </a:rPr>
              <a:t>ביטחוני; תשתיות </a:t>
            </a:r>
            <a:r>
              <a:rPr lang="he-IL" sz="2800" b="1" dirty="0">
                <a:latin typeface="David" panose="020E0502060401010101" pitchFamily="34" charset="-79"/>
                <a:cs typeface="David" panose="020E0502060401010101" pitchFamily="34" charset="-79"/>
              </a:rPr>
              <a:t>לאומיות;</a:t>
            </a:r>
          </a:p>
        </p:txBody>
      </p:sp>
      <p:sp>
        <p:nvSpPr>
          <p:cNvPr id="7" name="מלבן 6"/>
          <p:cNvSpPr/>
          <p:nvPr/>
        </p:nvSpPr>
        <p:spPr>
          <a:xfrm>
            <a:off x="444836" y="1052736"/>
            <a:ext cx="8519652" cy="1077218"/>
          </a:xfrm>
          <a:prstGeom prst="rect">
            <a:avLst/>
          </a:prstGeom>
        </p:spPr>
        <p:txBody>
          <a:bodyPr wrap="square">
            <a:spAutoFit/>
          </a:bodyPr>
          <a:lstStyle/>
          <a:p>
            <a:pPr algn="ctr"/>
            <a:r>
              <a:rPr lang="he-IL" sz="3200" b="1" dirty="0">
                <a:latin typeface="David" panose="020E0502060401010101" pitchFamily="34" charset="-79"/>
                <a:cs typeface="David" panose="020E0502060401010101" pitchFamily="34" charset="-79"/>
              </a:rPr>
              <a:t>הפקעה היא רכישה כפויה של זכויות במקרקעין ע"י המדינה/רשויות, למטרה ציבורית כנגד תשלום פיצויים</a:t>
            </a:r>
            <a:r>
              <a:rPr lang="he-IL" sz="2800" b="1"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274618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81990" y="7181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75610" y="576764"/>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51520" y="1700808"/>
            <a:ext cx="8712968" cy="4104456"/>
          </a:xfrm>
        </p:spPr>
        <p:txBody>
          <a:bodyPr>
            <a:noAutofit/>
          </a:bodyPr>
          <a:lstStyle/>
          <a:p>
            <a:pPr algn="r"/>
            <a:r>
              <a:rPr lang="he-IL" sz="3200" b="1" dirty="0" smtClean="0">
                <a:latin typeface="David" panose="020E0502060401010101" pitchFamily="34" charset="-79"/>
                <a:cs typeface="David" panose="020E0502060401010101" pitchFamily="34" charset="-79"/>
              </a:rPr>
              <a:t/>
            </a:r>
            <a:br>
              <a:rPr lang="he-IL" sz="3200" b="1" dirty="0" smtClean="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r>
              <a:rPr lang="he-IL" sz="2800" b="1" dirty="0" smtClean="0">
                <a:latin typeface="David" panose="020E0502060401010101" pitchFamily="34" charset="-79"/>
                <a:cs typeface="David" panose="020E0502060401010101" pitchFamily="34" charset="-79"/>
              </a:rPr>
              <a:t>מחייב </a:t>
            </a:r>
            <a:r>
              <a:rPr lang="he-IL" sz="2800" b="1" dirty="0">
                <a:latin typeface="David" panose="020E0502060401010101" pitchFamily="34" charset="-79"/>
                <a:cs typeface="David" panose="020E0502060401010101" pitchFamily="34" charset="-79"/>
              </a:rPr>
              <a:t>לבצע את ההפקעה מכוחו בשני שלבים: </a:t>
            </a: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r>
              <a:rPr lang="he-IL" sz="2800" b="1" u="sng" dirty="0" smtClean="0">
                <a:latin typeface="David" panose="020E0502060401010101" pitchFamily="34" charset="-79"/>
                <a:cs typeface="David" panose="020E0502060401010101" pitchFamily="34" charset="-79"/>
              </a:rPr>
              <a:t>בשלב ראשון</a:t>
            </a:r>
            <a:r>
              <a:rPr lang="he-IL" sz="2800" b="1" dirty="0" smtClean="0">
                <a:latin typeface="David" panose="020E0502060401010101" pitchFamily="34" charset="-79"/>
                <a:cs typeface="David" panose="020E0502060401010101" pitchFamily="34" charset="-79"/>
              </a:rPr>
              <a:t>: מחייב </a:t>
            </a:r>
            <a:r>
              <a:rPr lang="he-IL" sz="2800" b="1" dirty="0">
                <a:latin typeface="David" panose="020E0502060401010101" pitchFamily="34" charset="-79"/>
                <a:cs typeface="David" panose="020E0502060401010101" pitchFamily="34" charset="-79"/>
              </a:rPr>
              <a:t>לקבוע בתכנית את </a:t>
            </a:r>
            <a:r>
              <a:rPr lang="he-IL" sz="2800" b="1" dirty="0" smtClean="0">
                <a:latin typeface="David" panose="020E0502060401010101" pitchFamily="34" charset="-79"/>
                <a:cs typeface="David" panose="020E0502060401010101" pitchFamily="34" charset="-79"/>
              </a:rPr>
              <a:t>הייעוד החדש </a:t>
            </a:r>
            <a:r>
              <a:rPr lang="he-IL" sz="2800" b="1" dirty="0">
                <a:latin typeface="David" panose="020E0502060401010101" pitchFamily="34" charset="-79"/>
                <a:cs typeface="David" panose="020E0502060401010101" pitchFamily="34" charset="-79"/>
              </a:rPr>
              <a:t>של המקרקעין לצרכי ציבור. </a:t>
            </a: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b="1" dirty="0" smtClean="0">
                <a:latin typeface="David" panose="020E0502060401010101" pitchFamily="34" charset="-79"/>
                <a:cs typeface="David" panose="020E0502060401010101" pitchFamily="34" charset="-79"/>
              </a:rPr>
              <a:t/>
            </a:r>
            <a:br>
              <a:rPr lang="he-IL" sz="2800" b="1" dirty="0" smtClean="0">
                <a:latin typeface="David" panose="020E0502060401010101" pitchFamily="34" charset="-79"/>
                <a:cs typeface="David" panose="020E0502060401010101" pitchFamily="34" charset="-79"/>
              </a:rPr>
            </a:br>
            <a:r>
              <a:rPr lang="he-IL" sz="2800" b="1" u="sng" dirty="0" smtClean="0">
                <a:latin typeface="David" panose="020E0502060401010101" pitchFamily="34" charset="-79"/>
                <a:cs typeface="David" panose="020E0502060401010101" pitchFamily="34" charset="-79"/>
              </a:rPr>
              <a:t>בשלב השני</a:t>
            </a:r>
            <a:r>
              <a:rPr lang="he-IL" sz="2800" b="1" dirty="0" smtClean="0">
                <a:latin typeface="David" panose="020E0502060401010101" pitchFamily="34" charset="-79"/>
                <a:cs typeface="David" panose="020E0502060401010101" pitchFamily="34" charset="-79"/>
              </a:rPr>
              <a:t>: מתיר </a:t>
            </a:r>
            <a:r>
              <a:rPr lang="he-IL" sz="2800" b="1" dirty="0">
                <a:latin typeface="David" panose="020E0502060401010101" pitchFamily="34" charset="-79"/>
                <a:cs typeface="David" panose="020E0502060401010101" pitchFamily="34" charset="-79"/>
              </a:rPr>
              <a:t>לבצע את הלקיחה הפיזית – הפקעה של המקרקעין</a:t>
            </a:r>
            <a:r>
              <a:rPr lang="he-IL" sz="2800" b="1" dirty="0" smtClean="0">
                <a:latin typeface="David" panose="020E0502060401010101" pitchFamily="34" charset="-79"/>
                <a:cs typeface="David" panose="020E0502060401010101" pitchFamily="34" charset="-79"/>
              </a:rPr>
              <a:t>.</a:t>
            </a:r>
            <a:br>
              <a:rPr lang="he-IL" sz="2800" b="1" dirty="0" smtClean="0">
                <a:latin typeface="David" panose="020E0502060401010101" pitchFamily="34" charset="-79"/>
                <a:cs typeface="David" panose="020E0502060401010101" pitchFamily="34" charset="-79"/>
              </a:rPr>
            </a:br>
            <a:r>
              <a:rPr lang="he-IL" sz="3200" b="1" dirty="0">
                <a:latin typeface="David" panose="020E0502060401010101" pitchFamily="34" charset="-79"/>
                <a:cs typeface="David" panose="020E0502060401010101" pitchFamily="34" charset="-79"/>
              </a:rPr>
              <a:t/>
            </a:r>
            <a:br>
              <a:rPr lang="he-IL" sz="32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
            </a: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
            </a: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
            </a:r>
            <a:br>
              <a:rPr lang="he-IL" sz="2000" dirty="0">
                <a:latin typeface="David" panose="020E0502060401010101" pitchFamily="34" charset="-79"/>
                <a:cs typeface="David" panose="020E0502060401010101" pitchFamily="34" charset="-79"/>
              </a:rPr>
            </a:br>
            <a:r>
              <a:rPr lang="he-IL" sz="1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1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0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99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600" b="1" u="sng" dirty="0">
              <a:solidFill>
                <a:schemeClr val="tx1"/>
              </a:solidFill>
              <a:latin typeface="David" panose="020E0502060401010101" pitchFamily="34" charset="-79"/>
              <a:cs typeface="David" panose="020E0502060401010101" pitchFamily="34" charset="-79"/>
            </a:endParaRPr>
          </a:p>
        </p:txBody>
      </p:sp>
      <p:sp>
        <p:nvSpPr>
          <p:cNvPr id="7" name="מלבן 6"/>
          <p:cNvSpPr/>
          <p:nvPr/>
        </p:nvSpPr>
        <p:spPr>
          <a:xfrm>
            <a:off x="444836" y="1052736"/>
            <a:ext cx="8519652" cy="584775"/>
          </a:xfrm>
          <a:prstGeom prst="rect">
            <a:avLst/>
          </a:prstGeom>
        </p:spPr>
        <p:txBody>
          <a:bodyPr wrap="square">
            <a:spAutoFit/>
          </a:bodyPr>
          <a:lstStyle/>
          <a:p>
            <a:pPr algn="ctr"/>
            <a:r>
              <a:rPr lang="he-IL" sz="3200" b="1" u="sng" dirty="0" smtClean="0">
                <a:latin typeface="David" panose="020E0502060401010101" pitchFamily="34" charset="-79"/>
                <a:cs typeface="David" panose="020E0502060401010101" pitchFamily="34" charset="-79"/>
              </a:rPr>
              <a:t>הפקעה לפי חוק התכנון והבניה, התשכ"ה-1965</a:t>
            </a:r>
            <a:endParaRPr lang="he-IL" sz="3200" b="1" u="sng"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48843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81990" y="7181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75610" y="576764"/>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287524" y="2135809"/>
            <a:ext cx="8712968" cy="4104456"/>
          </a:xfrm>
        </p:spPr>
        <p:txBody>
          <a:bodyPr>
            <a:noAutofit/>
          </a:bodyPr>
          <a:lstStyle/>
          <a:p>
            <a:pPr algn="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dirty="0">
                <a:latin typeface="David" panose="020E0502060401010101" pitchFamily="34" charset="-79"/>
                <a:cs typeface="David" panose="020E0502060401010101" pitchFamily="34" charset="-79"/>
              </a:rPr>
              <a:t/>
            </a:r>
            <a:br>
              <a:rPr lang="he-IL" sz="2800" dirty="0">
                <a:latin typeface="David" panose="020E0502060401010101" pitchFamily="34" charset="-79"/>
                <a:cs typeface="David" panose="020E0502060401010101" pitchFamily="34" charset="-79"/>
              </a:rPr>
            </a:b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endParaRPr lang="he-IL" sz="12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5" name="מלבן 4"/>
          <p:cNvSpPr/>
          <p:nvPr/>
        </p:nvSpPr>
        <p:spPr>
          <a:xfrm>
            <a:off x="539552" y="1429889"/>
            <a:ext cx="8208912" cy="99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3600" b="1" u="sng" dirty="0">
              <a:solidFill>
                <a:schemeClr val="tx1"/>
              </a:solidFill>
              <a:latin typeface="David" panose="020E0502060401010101" pitchFamily="34" charset="-79"/>
              <a:cs typeface="David" panose="020E0502060401010101" pitchFamily="34" charset="-79"/>
            </a:endParaRPr>
          </a:p>
        </p:txBody>
      </p:sp>
      <p:sp>
        <p:nvSpPr>
          <p:cNvPr id="7" name="מלבן 6"/>
          <p:cNvSpPr/>
          <p:nvPr/>
        </p:nvSpPr>
        <p:spPr>
          <a:xfrm>
            <a:off x="444836" y="1052736"/>
            <a:ext cx="8519652" cy="3600986"/>
          </a:xfrm>
          <a:prstGeom prst="rect">
            <a:avLst/>
          </a:prstGeom>
        </p:spPr>
        <p:txBody>
          <a:bodyPr wrap="square">
            <a:spAutoFit/>
          </a:bodyPr>
          <a:lstStyle/>
          <a:p>
            <a:pPr algn="ctr"/>
            <a:endParaRPr lang="he-IL" sz="4800" b="1" dirty="0" smtClean="0">
              <a:latin typeface="David" panose="020E0502060401010101" pitchFamily="34" charset="-79"/>
              <a:cs typeface="David" panose="020E0502060401010101" pitchFamily="34" charset="-79"/>
            </a:endParaRPr>
          </a:p>
          <a:p>
            <a:pPr algn="ctr"/>
            <a:endParaRPr lang="he-IL" sz="4800" b="1" dirty="0" smtClean="0">
              <a:latin typeface="David" panose="020E0502060401010101" pitchFamily="34" charset="-79"/>
              <a:cs typeface="David" panose="020E0502060401010101" pitchFamily="34" charset="-79"/>
            </a:endParaRPr>
          </a:p>
          <a:p>
            <a:pPr algn="ctr"/>
            <a:r>
              <a:rPr lang="he-IL" sz="6600" b="1" dirty="0" smtClean="0">
                <a:latin typeface="David" panose="020E0502060401010101" pitchFamily="34" charset="-79"/>
                <a:cs typeface="David" panose="020E0502060401010101" pitchFamily="34" charset="-79"/>
              </a:rPr>
              <a:t>דוגמאות להפקעות בשכבות הקרקע</a:t>
            </a:r>
            <a:endParaRPr lang="he-IL" sz="6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73245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_CurrentProjects\צבי שוב עוורכי דין\shoob_logo.png"/>
          <p:cNvPicPr>
            <a:picLocks noChangeAspect="1" noChangeArrowheads="1"/>
          </p:cNvPicPr>
          <p:nvPr/>
        </p:nvPicPr>
        <p:blipFill>
          <a:blip r:embed="rId2" cstate="screen">
            <a:lum bright="-43000" contrast="-40000"/>
          </a:blip>
          <a:srcRect/>
          <a:stretch>
            <a:fillRect/>
          </a:stretch>
        </p:blipFill>
        <p:spPr bwMode="auto">
          <a:xfrm>
            <a:off x="4441280" y="188641"/>
            <a:ext cx="445343" cy="504055"/>
          </a:xfrm>
          <a:prstGeom prst="rect">
            <a:avLst/>
          </a:prstGeom>
          <a:noFill/>
          <a:effectLst>
            <a:glow rad="101600">
              <a:schemeClr val="bg1">
                <a:alpha val="60000"/>
              </a:schemeClr>
            </a:glow>
          </a:effectLst>
        </p:spPr>
      </p:pic>
      <p:pic>
        <p:nvPicPr>
          <p:cNvPr id="3" name="Picture 2" descr="C:\_CurrentProjects\צבי שוב עוורכי דין\shoob_logo.png"/>
          <p:cNvPicPr>
            <a:picLocks noChangeAspect="1" noChangeArrowheads="1"/>
          </p:cNvPicPr>
          <p:nvPr/>
        </p:nvPicPr>
        <p:blipFill>
          <a:blip r:embed="rId3" cstate="screen">
            <a:lum bright="-43000" contrast="-40000"/>
          </a:blip>
          <a:srcRect/>
          <a:stretch>
            <a:fillRect/>
          </a:stretch>
        </p:blipFill>
        <p:spPr bwMode="auto">
          <a:xfrm>
            <a:off x="3534900" y="705849"/>
            <a:ext cx="2258102" cy="475972"/>
          </a:xfrm>
          <a:prstGeom prst="rect">
            <a:avLst/>
          </a:prstGeom>
          <a:noFill/>
          <a:effectLst>
            <a:glow rad="101600">
              <a:schemeClr val="bg1">
                <a:alpha val="60000"/>
              </a:schemeClr>
            </a:glow>
          </a:effectLst>
        </p:spPr>
      </p:pic>
      <p:sp>
        <p:nvSpPr>
          <p:cNvPr id="4" name="כותרת 3"/>
          <p:cNvSpPr>
            <a:spLocks noGrp="1"/>
          </p:cNvSpPr>
          <p:nvPr>
            <p:ph type="ctrTitle"/>
          </p:nvPr>
        </p:nvSpPr>
        <p:spPr>
          <a:xfrm>
            <a:off x="402285" y="1808183"/>
            <a:ext cx="8523332" cy="3384376"/>
          </a:xfrm>
        </p:spPr>
        <p:txBody>
          <a:bodyPr>
            <a:noAutofit/>
          </a:bodyPr>
          <a:lstStyle/>
          <a:p>
            <a:pPr algn="r"/>
            <a:r>
              <a:rPr lang="he-IL" sz="2000" b="1" dirty="0" smtClean="0">
                <a:latin typeface="David" panose="020E0502060401010101" pitchFamily="34" charset="-79"/>
                <a:cs typeface="David" panose="020E0502060401010101" pitchFamily="34" charset="-79"/>
              </a:rPr>
              <a:t>מטרתה כריית </a:t>
            </a:r>
            <a:r>
              <a:rPr lang="he-IL" sz="2000" b="1" dirty="0">
                <a:latin typeface="David" panose="020E0502060401010101" pitchFamily="34" charset="-79"/>
                <a:cs typeface="David" panose="020E0502060401010101" pitchFamily="34" charset="-79"/>
              </a:rPr>
              <a:t>מנהרה שתחצה את דרך חיפה תל אביב ונתיבי איילון משבעת הכוכבים ועד רחוב מדינת היהודים בהרצליה, במטרה לאפשר נגישות נוחה מהרצליה מזרח להרצליה פיתוח ולאזור התעשייה שממערב לדרך חיפה תל אביב על שטח של 46 אלף מ"ר</a:t>
            </a:r>
            <a:r>
              <a:rPr lang="he-IL" sz="2000" b="1" dirty="0" smtClean="0">
                <a:latin typeface="David" panose="020E0502060401010101" pitchFamily="34" charset="-79"/>
                <a:cs typeface="David" panose="020E0502060401010101" pitchFamily="34" charset="-79"/>
              </a:rPr>
              <a:t>.</a:t>
            </a:r>
            <a:r>
              <a:rPr lang="he-IL" sz="2000" b="1" dirty="0">
                <a:latin typeface="David" panose="020E0502060401010101" pitchFamily="34" charset="-79"/>
                <a:cs typeface="David" panose="020E0502060401010101" pitchFamily="34" charset="-79"/>
              </a:rPr>
              <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התכנית קבעה שטח למנהרה ולהרחבת דרכי גישה ; קביעת תנאים לפיתוח ובניית המנהרה והשירותים הנלווה לה ועוד.</a:t>
            </a:r>
            <a:br>
              <a:rPr lang="he-IL" sz="2000" b="1" dirty="0">
                <a:latin typeface="David" panose="020E0502060401010101" pitchFamily="34" charset="-79"/>
                <a:cs typeface="David" panose="020E0502060401010101" pitchFamily="34" charset="-79"/>
              </a:rPr>
            </a:br>
            <a:r>
              <a:rPr lang="he-IL" sz="2000" b="1" dirty="0">
                <a:latin typeface="David" panose="020E0502060401010101" pitchFamily="34" charset="-79"/>
                <a:cs typeface="David" panose="020E0502060401010101" pitchFamily="34" charset="-79"/>
              </a:rPr>
              <a:t>התכנית קיבלה תוקף ביולי 1999</a:t>
            </a:r>
            <a:r>
              <a:rPr lang="he-IL" sz="2000" b="1" dirty="0" smtClean="0">
                <a:latin typeface="David" panose="020E0502060401010101" pitchFamily="34" charset="-79"/>
                <a:cs typeface="David" panose="020E0502060401010101" pitchFamily="34" charset="-79"/>
              </a:rPr>
              <a:t>.</a:t>
            </a:r>
            <a:br>
              <a:rPr lang="he-IL" sz="2000" b="1" dirty="0" smtClean="0">
                <a:latin typeface="David" panose="020E0502060401010101" pitchFamily="34" charset="-79"/>
                <a:cs typeface="David" panose="020E0502060401010101" pitchFamily="34" charset="-79"/>
              </a:rPr>
            </a:br>
            <a:endParaRPr lang="he-IL" sz="1050" b="1" dirty="0">
              <a:latin typeface="David" panose="020E0502060401010101" pitchFamily="34" charset="-79"/>
              <a:cs typeface="David" panose="020E0502060401010101" pitchFamily="34" charset="-79"/>
            </a:endParaRPr>
          </a:p>
        </p:txBody>
      </p:sp>
      <p:sp>
        <p:nvSpPr>
          <p:cNvPr id="5" name="מלבן 4"/>
          <p:cNvSpPr/>
          <p:nvPr/>
        </p:nvSpPr>
        <p:spPr>
          <a:xfrm>
            <a:off x="739515" y="1312684"/>
            <a:ext cx="7848871" cy="99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600" b="1" u="sng" dirty="0">
                <a:solidFill>
                  <a:schemeClr val="tx1"/>
                </a:solidFill>
                <a:latin typeface="David" panose="020E0502060401010101" pitchFamily="34" charset="-79"/>
                <a:cs typeface="David" panose="020E0502060401010101" pitchFamily="34" charset="-79"/>
              </a:rPr>
              <a:t>תכנית מנהרת שבעת </a:t>
            </a:r>
            <a:r>
              <a:rPr lang="he-IL" sz="3600" b="1" u="sng" dirty="0" smtClean="0">
                <a:solidFill>
                  <a:schemeClr val="tx1"/>
                </a:solidFill>
                <a:latin typeface="David" panose="020E0502060401010101" pitchFamily="34" charset="-79"/>
                <a:cs typeface="David" panose="020E0502060401010101" pitchFamily="34" charset="-79"/>
              </a:rPr>
              <a:t>הכוכבים</a:t>
            </a:r>
          </a:p>
          <a:p>
            <a:pPr algn="ctr"/>
            <a:r>
              <a:rPr lang="he-IL" sz="3600" b="1" u="sng" dirty="0" smtClean="0">
                <a:solidFill>
                  <a:schemeClr val="tx1"/>
                </a:solidFill>
                <a:latin typeface="David" panose="020E0502060401010101" pitchFamily="34" charset="-79"/>
                <a:cs typeface="David" panose="020E0502060401010101" pitchFamily="34" charset="-79"/>
              </a:rPr>
              <a:t>תכנית הר/1936</a:t>
            </a:r>
            <a:endParaRPr lang="he-IL" sz="3600" b="1" u="sng" dirty="0">
              <a:solidFill>
                <a:schemeClr val="tx1"/>
              </a:solidFill>
              <a:latin typeface="David" panose="020E0502060401010101" pitchFamily="34" charset="-79"/>
              <a:cs typeface="David" panose="020E0502060401010101" pitchFamily="34" charset="-79"/>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500" t="35648" r="45412" b="43001"/>
          <a:stretch/>
        </p:blipFill>
        <p:spPr bwMode="auto">
          <a:xfrm>
            <a:off x="323528" y="4653136"/>
            <a:ext cx="8496944" cy="198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16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15113</TotalTime>
  <Words>1067</Words>
  <Application>Microsoft Office PowerPoint</Application>
  <PresentationFormat>‫הצגה על המסך (4:3)</PresentationFormat>
  <Paragraphs>176</Paragraphs>
  <Slides>35</Slides>
  <Notes>8</Notes>
  <HiddenSlides>0</HiddenSlides>
  <MMClips>0</MMClips>
  <ScaleCrop>false</ScaleCrop>
  <HeadingPairs>
    <vt:vector size="4" baseType="variant">
      <vt:variant>
        <vt:lpstr>ערכת נושא</vt:lpstr>
      </vt:variant>
      <vt:variant>
        <vt:i4>1</vt:i4>
      </vt:variant>
      <vt:variant>
        <vt:lpstr>כותרות שקופיות</vt:lpstr>
      </vt:variant>
      <vt:variant>
        <vt:i4>35</vt:i4>
      </vt:variant>
    </vt:vector>
  </HeadingPairs>
  <TitlesOfParts>
    <vt:vector size="36" baseType="lpstr">
      <vt:lpstr>ערכת נושא Office</vt:lpstr>
      <vt:lpstr>   עומק הקרקע וחלל הרום היבטים משפטיים שונים  רח' החילזון 5 רמת גן  טל': 03-5757170 ; פקס: 153-35757180 אתר: www.shoob-law.co.il חפשו גם עו"ד על נדל"ן ב-   </vt:lpstr>
      <vt:lpstr>     </vt:lpstr>
      <vt:lpstr> המצב המשפטי כיום  </vt:lpstr>
      <vt:lpstr>   סעיף 11 לחוק המקרקעין, תשכ"ט-1969: עומק וגובה:  "הבעלות בשטח של קרקע מתפשטת בכל העומק שמתחת לשטח הקרקע, בכפוף לדינים בדבר מים, נפט, מכרות, מחצבים וכיוצא באלה, והיא מתפשטת בחלל הרום שמעליו, אולם, בכפוף לכל דין, אין בכך כדי למנוע מעבר בחלל הרום".</vt:lpstr>
      <vt:lpstr>   סעיף 13 לחוק המקרקעין, תשכ"ט-1969: היקף העסקה במקרקעין:  "עסקה במקרקעין חלה על הקרקע יחד עם כל המנוי בסעיפים 11 ו-12, ואין תוקף לעסקה בחלק מסויים במקרקעין, והכל כשאין בחוק הוראה אחרת.".</vt:lpstr>
      <vt:lpstr>   </vt:lpstr>
      <vt:lpstr>  מחייב לבצע את ההפקעה מכוחו בשני שלבים:   בשלב ראשון: מחייב לקבוע בתכנית את הייעוד החדש של המקרקעין לצרכי ציבור.   בשלב השני: מתיר לבצע את הלקיחה הפיזית – הפקעה של המקרקעין.       </vt:lpstr>
      <vt:lpstr>   </vt:lpstr>
      <vt:lpstr>מטרתה כריית מנהרה שתחצה את דרך חיפה תל אביב ונתיבי איילון משבעת הכוכבים ועד רחוב מדינת היהודים בהרצליה, במטרה לאפשר נגישות נוחה מהרצליה מזרח להרצליה פיתוח ולאזור התעשייה שממערב לדרך חיפה תל אביב על שטח של 46 אלף מ"ר. התכנית קבעה שטח למנהרה ולהרחבת דרכי גישה ; קביעת תנאים לפיתוח ובניית המנהרה והשירותים הנלווה לה ועוד. התכנית קיבלה תוקף ביולי 1999. </vt:lpstr>
      <vt:lpstr>   </vt:lpstr>
      <vt:lpstr>  </vt:lpstr>
      <vt:lpstr>  </vt:lpstr>
      <vt:lpstr>     הפקעות תת קרקעיות שבוצעו לגבי מקרקעין שבבעלות אקונס ואחרים לצורך  פרויקט מנהרות הכרמל. ההפקעות בוצעו לגבי זכות החזקה והשימוש בעומק שמתחת לקרקע לצורך המנהרות. "ראינו אפוא שני פגמים בהפקעה: כדי להוציא ממעבה האדמה את מה שמבקשת  הרשות המפקיעה......הייתה המדינה צריכה להפקיע את הבעלות בחלל המנהרות ובחלל שמעליהן ומתחתן, ואין די בהפקעת זכויות  החזקה והשימוש לתקופה של 99 שנים....אלו פגמים שורשיים". "עם התקדמות העתים צפויה המגמה של ניצול המרחב התת-קרקעי להתגבר. המחסור, ההולך וגדל, של שטחים פנויים על פני הקרקע הופך את המרחב התת-קרקעי לחיוני." "גם הפקעה היא חריג לעקרון אחידות הקרקע: סעיף 13 לחוק המקרקעין אכן אוסר על עיסקה בחלק מסוים במקרקעין, ואולם עקרון "אחידות הקרקע" אינו חל על הפקעה...."     </vt:lpstr>
      <vt:lpstr>       </vt:lpstr>
      <vt:lpstr>       </vt:lpstr>
      <vt:lpstr>       </vt:lpstr>
      <vt:lpstr>       </vt:lpstr>
      <vt:lpstr>       </vt:lpstr>
      <vt:lpstr>       </vt:lpstr>
      <vt:lpstr>נקבעו עקרונות שומה לעניין שומת פיצויים בגין שימוש ציבורי בשכבות תת הקרקע. הקווים המנחים אינם יחולו כאשר השימוש הציבורי גולש באופן זמני או מתמשך אל החלק העילי של הקרקע לצורך עבודות הקמה או לצורך תחזוקת המנהרה ועוד. השיטה שמתאימה לשומת הפחתת שווי היא הערכת הפגיעה שנגרמת לבעלי הזכויות במקרקעין כתוצאה מייעודה של תת הקרקע לשימוש ציבורי והפקעתה לתמיד, בדרך של השוואה בין שווי "לפני" לבין שווי "אחרי". שימוש ציבורי בשכבה מסוימת בתת הקרקע עלול לגרום להפחתה בשווי של החלקה.  </vt:lpstr>
      <vt:lpstr>  </vt:lpstr>
      <vt:lpstr>       </vt:lpstr>
      <vt:lpstr>       </vt:lpstr>
      <vt:lpstr>- שינוי ייעוד הקרקע מאזור תעשייה למסחר, תעסוקה ותיירות. - קביעת זכויות בנייה והוראות בנייה להקמת שני מגדלי תעסוקה      בני 37 קומות. - התכנית קובעת שטח בנוי לצרכי ציבור בהיקף של לפחות 1,000 מ"ר עיקרי.   </vt:lpstr>
      <vt:lpstr>   </vt:lpstr>
      <vt:lpstr>  </vt:lpstr>
      <vt:lpstr>    "האמנם סבורה המשיבה 1 כי ניתן להפקיע מן העותרת את הקומה בה עסקינן (קומה האמורה להיבנות על ידי העותרת ועל חשבונה) בלא לפצותה ובלא שההפקעה לבשה תכלית מוגדרת וידועה?!"  "ראתה המשיבה 2 לדרוש הוספת הוראה בתקנון בדבר בניית הקומה הציבורית על ידי מבקש ההיתר ועל חשבונו וכן בדבר רישום השטח הציבורי שייבנה כאמור, על שם העירייה, ללא תמורה...למותר לציין כי המשיבות לא התייחסו בטיעונן לפניי לכך שהשטח הציבורי האמור להיבנות על ידי מבקש ההיתר – יירשם על שם ובבעלות העירייה, למעשה בלא תמורה ולא ביארו מדוע אין זו הפקעה, פשוטה כמשמעה. שתיקה רועמת זו אין להתעלם הימנה."   </vt:lpstr>
      <vt:lpstr> בהליך דנא, העותר טען כנגד תכנית המתאר של תל אביב, תא/5000, שדורשת תועלות ציבוריות וחלף שטחי הקצאה שלא כדין.  בתכנית נקבע, כי ההקצאה לצרכי ציבור תעוגן בתכנית בהוראה בדבר הקצאה של שטחי קרקע שיוגדרו בתכנית כמגרשים נפרדים, בייעוד קרקע ציבורית, ובהוראות בנוגע להקצאה. ככל ששוכנעה הועדה לאור האמור בבדיקה תכנונית כי הקצאה של שטחי קרקע לשימושים ציבוריים איננה אפשרית, היא רשאית לפעול כדלקמן:  "במגרש המיועד למגורים – להחליף את ההקצאה של שטח ציבורי פתוח, כולה או חלקה, בשטח פתוח דומה במגרש בייעוד למגורים אשר ייקבע כשטח פתוח עם זיקת הנאה לציבור או ייקבע בצו הבית המשותף כשטח הצמוד לדירה בבעלות העירייה ואשר העירייה רשאית לפתוח אותו לשימוש הציבור הרחב, וניתן לקבוע כי תנאי להיתר בניה יהיה קביעת מנגנון שיבטיח תחזוקה הולמת של השטח הפתוח האמור; ולהחליף את ההקצאה של שטח לבנייני ציבור בשטחים בנויים לשימושים ציבוריים, במסגרת מגרש שבו מותרים גם שימושים סחירים."  </vt:lpstr>
      <vt:lpstr>בית המשפט קבע, כי תכנית המאפשרת להקצות קרקע לצרכי ציבור וכאשר יהיו נסיבות בהן לא ניתן יהיה להחליף דרישה זו, היא תאפשר להקצות שטח לצרכי ציבור בתוך המבנה שייבנה במקרקעין – הינה דרישה סבירה והגיונית של התכנית. "אין מניעה  לייעד חלק ממבנה לצרכי ציבורי (לדוגמא חניון ציבורי), בעוד מפלסים אחרים ישמשו למטרות אחרות ובהן גם מטרות ציבורית כמו גן ילדים. זוהי אם כן תכלית ראויה ומוצדקת במדינה בה כמות הקרקעות הולכת ומצטמצמת ויש בה כדי לייעל את השימוש במקרקעין גם לצרכי ציבור כחלק מהתועלת הציבורית. סעיף זה מצוי במתחם שיקול הדעת התכנוני ואינו חורג מדרישות הדין."</vt:lpstr>
      <vt:lpstr>-מתן מענה לצורכי ציבור לא רק בקרקע אלא גם בשטח בנוי.  -ניצול אינטנסיבי ורב-שימושי של הקרקע לצרכי ציבור.  -אבחנה בין אזורי תכנון שונים: מתחם חדש לעומת מרקם בנוי (התחדשות עירונית).  -התאמה פרטנית של מאפייני אוכלוסיית היעד.  -מתן גמישות לשימוש בפועל בשטחים לצורכי ציבור.  </vt:lpstr>
      <vt:lpstr>  </vt:lpstr>
      <vt:lpstr> </vt:lpstr>
      <vt:lpstr> </vt:lpstr>
      <vt:lpstr>   -איך הפקעה מעל/מתחת לפני הקרקע תבוצע בפועל? - מי יישא בעלויות הבנייה? -היטל השבחה -מה הוא שטח החלק המופקע? -האם נפחית 40% ללא תמורה?  -האם תביעות לירידת ערך מתייתרות לאור טענת הרשויות כי יתרת השטח הושבחה? -באילו היקפים הרשות תוכל לדרוש שטחים? -פיצויי הפקעה: בהלכת בראון (עע"מ 5839/06) נקבע כי נטילת קרקעות לצרכי ציבור במסגרת תכנית איחוד וחלוקה כפופה למגבלות החוק, אולם הפיצוי יכול להינתן גם בהעלאת שווי המקרקעין, לרבות באמצעות תוספת זכויות בנייה בתכנית.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Ariel Pal</dc:creator>
  <cp:lastModifiedBy>Sapir</cp:lastModifiedBy>
  <cp:revision>586</cp:revision>
  <cp:lastPrinted>2019-08-05T12:00:38Z</cp:lastPrinted>
  <dcterms:created xsi:type="dcterms:W3CDTF">2015-03-11T09:29:53Z</dcterms:created>
  <dcterms:modified xsi:type="dcterms:W3CDTF">2019-08-05T13:20:13Z</dcterms:modified>
</cp:coreProperties>
</file>